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9" r:id="rId2"/>
    <p:sldId id="258" r:id="rId3"/>
  </p:sldIdLst>
  <p:sldSz cx="7559675" cy="1069181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DD9CC-EEF5-4563-B9A2-AA7B1B3F2CF0}" type="datetimeFigureOut">
              <a:rPr lang="de-AT" smtClean="0"/>
              <a:t>25.11.2022</a:t>
            </a:fld>
            <a:endParaRPr lang="de-AT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1243013"/>
            <a:ext cx="23749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13"/>
            <a:ext cx="5486400" cy="3916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9BD19-BCAE-4359-B5D2-261F4448F253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5025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 dirty="0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>
            <a:extLst>
              <a:ext uri="{FF2B5EF4-FFF2-40B4-BE49-F238E27FC236}">
                <a16:creationId xmlns:a16="http://schemas.microsoft.com/office/drawing/2014/main" id="{E5E0320F-5E22-AF2D-2385-6B4DDA0DA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7" y="3600897"/>
            <a:ext cx="1148502" cy="2439286"/>
          </a:xfrm>
          <a:prstGeom prst="rect">
            <a:avLst/>
          </a:prstGeom>
        </p:spPr>
      </p:pic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52170" y="1062354"/>
            <a:ext cx="2476500" cy="119651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Kleine Trommel hängt am Tragegestell vor dem Körper.  Beide Schlägel sind in der rechten Hand zu halten. (Ein Schlägelkopf oben einer unten) Die linke Hand liegt am Trommelrand auf.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1222684" y="333401"/>
            <a:ext cx="502312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Einschlagvorgang und Ansetzen der Instrumente (</a:t>
            </a:r>
            <a:r>
              <a:rPr lang="de-AT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</a:t>
            </a:r>
            <a:r>
              <a:rPr lang="de-AT" sz="1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Einschlagen</a:t>
            </a: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635141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16392" y="2863345"/>
            <a:ext cx="2476500" cy="932298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erfolgt das ruckartige Schwenken des Tambourstabes nach links u. zurück.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Schlägel.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27107" y="4784779"/>
            <a:ext cx="2476500" cy="1577301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Dann wird der Tambourstab hochgestoßen. Er bleibt 2 Takte oben.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Auf das Kommando „Im Schritt“ (beim Hochstoßen des Stabes) werden die beiden Schlägel waagrecht über dem Fell in beide Hände genommen.</a:t>
            </a:r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CF2CEDA5-15B0-E370-6C37-0B01EAC3A8A2}"/>
              </a:ext>
            </a:extLst>
          </p:cNvPr>
          <p:cNvGrpSpPr/>
          <p:nvPr/>
        </p:nvGrpSpPr>
        <p:grpSpPr>
          <a:xfrm>
            <a:off x="1302830" y="2258874"/>
            <a:ext cx="1213562" cy="2068634"/>
            <a:chOff x="989680" y="3136169"/>
            <a:chExt cx="1382304" cy="2619375"/>
          </a:xfrm>
        </p:grpSpPr>
        <p:pic>
          <p:nvPicPr>
            <p:cNvPr id="14" name="Bild 5">
              <a:extLst>
                <a:ext uri="{FF2B5EF4-FFF2-40B4-BE49-F238E27FC236}">
                  <a16:creationId xmlns:a16="http://schemas.microsoft.com/office/drawing/2014/main" id="{17A7C244-281C-4AA7-8DAC-938A3989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680" y="3136169"/>
              <a:ext cx="1382304" cy="26193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969856CB-ABD8-AFC9-B06C-085CDD85F909}"/>
                </a:ext>
              </a:extLst>
            </p:cNvPr>
            <p:cNvGrpSpPr/>
            <p:nvPr/>
          </p:nvGrpSpPr>
          <p:grpSpPr>
            <a:xfrm>
              <a:off x="1233430" y="3512847"/>
              <a:ext cx="503555" cy="390525"/>
              <a:chOff x="0" y="0"/>
              <a:chExt cx="513655" cy="400946"/>
            </a:xfrm>
          </p:grpSpPr>
          <p:sp>
            <p:nvSpPr>
              <p:cNvPr id="17" name="Bogen 154">
                <a:extLst>
                  <a:ext uri="{FF2B5EF4-FFF2-40B4-BE49-F238E27FC236}">
                    <a16:creationId xmlns:a16="http://schemas.microsoft.com/office/drawing/2014/main" id="{CBA8DBC8-8F06-9CFB-DEA1-5B4FA9A65087}"/>
                  </a:ext>
                </a:extLst>
              </p:cNvPr>
              <p:cNvSpPr/>
              <p:nvPr/>
            </p:nvSpPr>
            <p:spPr>
              <a:xfrm rot="18751602">
                <a:off x="56355" y="-56355"/>
                <a:ext cx="400946" cy="513655"/>
              </a:xfrm>
              <a:custGeom>
                <a:avLst/>
                <a:gdLst>
                  <a:gd name="f0" fmla="val 10800000"/>
                  <a:gd name="f1" fmla="val 5400000"/>
                  <a:gd name="f2" fmla="val 162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1"/>
                  <a:gd name="f10" fmla="val 177"/>
                  <a:gd name="f11" fmla="val 270"/>
                  <a:gd name="f12" fmla="+- 0 0 -267"/>
                  <a:gd name="f13" fmla="+- 0 0 -223"/>
                  <a:gd name="f14" fmla="+- 0 0 -180"/>
                  <a:gd name="f15" fmla="abs f4"/>
                  <a:gd name="f16" fmla="abs f5"/>
                  <a:gd name="f17" fmla="abs f6"/>
                  <a:gd name="f18" fmla="+- 0 0 f10"/>
                  <a:gd name="f19" fmla="+- 0 0 f11"/>
                  <a:gd name="f20" fmla="*/ f12 f0 1"/>
                  <a:gd name="f21" fmla="*/ f13 f0 1"/>
                  <a:gd name="f22" fmla="*/ f14 f0 1"/>
                  <a:gd name="f23" fmla="?: f15 f4 1"/>
                  <a:gd name="f24" fmla="?: f16 f5 1"/>
                  <a:gd name="f25" fmla="?: f17 f6 1"/>
                  <a:gd name="f26" fmla="*/ f18 f0 1"/>
                  <a:gd name="f27" fmla="*/ f19 f0 1"/>
                  <a:gd name="f28" fmla="*/ f20 1 f3"/>
                  <a:gd name="f29" fmla="*/ f21 1 f3"/>
                  <a:gd name="f30" fmla="*/ f22 1 f3"/>
                  <a:gd name="f31" fmla="*/ f23 1 21600"/>
                  <a:gd name="f32" fmla="*/ f24 1 21600"/>
                  <a:gd name="f33" fmla="*/ 21600 f23 1"/>
                  <a:gd name="f34" fmla="*/ 21600 f24 1"/>
                  <a:gd name="f35" fmla="*/ f26 1 f3"/>
                  <a:gd name="f36" fmla="*/ f27 1 f3"/>
                  <a:gd name="f37" fmla="+- f28 0 f1"/>
                  <a:gd name="f38" fmla="+- f29 0 f1"/>
                  <a:gd name="f39" fmla="+- f30 0 f1"/>
                  <a:gd name="f40" fmla="min f32 f31"/>
                  <a:gd name="f41" fmla="*/ f33 1 f25"/>
                  <a:gd name="f42" fmla="*/ f34 1 f25"/>
                  <a:gd name="f43" fmla="+- f35 0 f1"/>
                  <a:gd name="f44" fmla="+- f36 0 f1"/>
                  <a:gd name="f45" fmla="val f41"/>
                  <a:gd name="f46" fmla="val f42"/>
                  <a:gd name="f47" fmla="+- 0 0 f43"/>
                  <a:gd name="f48" fmla="+- 0 0 f44"/>
                  <a:gd name="f49" fmla="+- f46 0 f7"/>
                  <a:gd name="f50" fmla="+- f45 0 f7"/>
                  <a:gd name="f51" fmla="+- f48 0 f47"/>
                  <a:gd name="f52" fmla="+- f47 f1 0"/>
                  <a:gd name="f53" fmla="+- f48 f1 0"/>
                  <a:gd name="f54" fmla="+- 21600000 0 f47"/>
                  <a:gd name="f55" fmla="+- f1 0 f47"/>
                  <a:gd name="f56" fmla="+- 27000000 0 f47"/>
                  <a:gd name="f57" fmla="+- f0 0 f47"/>
                  <a:gd name="f58" fmla="+- 32400000 0 f47"/>
                  <a:gd name="f59" fmla="+- f2 0 f47"/>
                  <a:gd name="f60" fmla="+- 37800000 0 f47"/>
                  <a:gd name="f61" fmla="*/ f49 1 2"/>
                  <a:gd name="f62" fmla="*/ f50 1 2"/>
                  <a:gd name="f63" fmla="+- f51 21600000 0"/>
                  <a:gd name="f64" fmla="?: f55 f55 f56"/>
                  <a:gd name="f65" fmla="?: f57 f57 f58"/>
                  <a:gd name="f66" fmla="?: f59 f59 f60"/>
                  <a:gd name="f67" fmla="*/ f52 f8 1"/>
                  <a:gd name="f68" fmla="*/ f53 f8 1"/>
                  <a:gd name="f69" fmla="+- f7 f61 0"/>
                  <a:gd name="f70" fmla="+- f7 f62 0"/>
                  <a:gd name="f71" fmla="?: f51 f51 f63"/>
                  <a:gd name="f72" fmla="*/ f67 1 f0"/>
                  <a:gd name="f73" fmla="*/ f68 1 f0"/>
                  <a:gd name="f74" fmla="*/ f62 f40 1"/>
                  <a:gd name="f75" fmla="*/ f61 f40 1"/>
                  <a:gd name="f76" fmla="+- f71 0 f54"/>
                  <a:gd name="f77" fmla="+- f71 0 f64"/>
                  <a:gd name="f78" fmla="+- f71 0 f65"/>
                  <a:gd name="f79" fmla="+- f71 0 f66"/>
                  <a:gd name="f80" fmla="+- 0 0 f72"/>
                  <a:gd name="f81" fmla="+- 0 0 f73"/>
                  <a:gd name="f82" fmla="*/ f70 f40 1"/>
                  <a:gd name="f83" fmla="*/ f69 f40 1"/>
                  <a:gd name="f84" fmla="+- 0 0 f80"/>
                  <a:gd name="f85" fmla="+- 0 0 f81"/>
                  <a:gd name="f86" fmla="*/ f84 f0 1"/>
                  <a:gd name="f87" fmla="*/ f85 f0 1"/>
                  <a:gd name="f88" fmla="*/ f86 1 f8"/>
                  <a:gd name="f89" fmla="*/ f87 1 f8"/>
                  <a:gd name="f90" fmla="+- f88 0 f1"/>
                  <a:gd name="f91" fmla="+- f89 0 f1"/>
                  <a:gd name="f92" fmla="sin 1 f90"/>
                  <a:gd name="f93" fmla="cos 1 f90"/>
                  <a:gd name="f94" fmla="sin 1 f91"/>
                  <a:gd name="f95" fmla="cos 1 f91"/>
                  <a:gd name="f96" fmla="+- 0 0 f92"/>
                  <a:gd name="f97" fmla="+- 0 0 f93"/>
                  <a:gd name="f98" fmla="+- 0 0 f94"/>
                  <a:gd name="f99" fmla="+- 0 0 f95"/>
                  <a:gd name="f100" fmla="+- 0 0 f96"/>
                  <a:gd name="f101" fmla="+- 0 0 f97"/>
                  <a:gd name="f102" fmla="+- 0 0 f98"/>
                  <a:gd name="f103" fmla="+- 0 0 f99"/>
                  <a:gd name="f104" fmla="val f100"/>
                  <a:gd name="f105" fmla="val f101"/>
                  <a:gd name="f106" fmla="val f102"/>
                  <a:gd name="f107" fmla="val f103"/>
                  <a:gd name="f108" fmla="*/ f104 f62 1"/>
                  <a:gd name="f109" fmla="*/ f105 f61 1"/>
                  <a:gd name="f110" fmla="*/ f106 f62 1"/>
                  <a:gd name="f111" fmla="*/ f107 f61 1"/>
                  <a:gd name="f112" fmla="+- 0 0 f109"/>
                  <a:gd name="f113" fmla="+- 0 0 f108"/>
                  <a:gd name="f114" fmla="+- 0 0 f111"/>
                  <a:gd name="f115" fmla="+- 0 0 f110"/>
                  <a:gd name="f116" fmla="+- 0 0 f112"/>
                  <a:gd name="f117" fmla="+- 0 0 f113"/>
                  <a:gd name="f118" fmla="+- 0 0 f114"/>
                  <a:gd name="f119" fmla="+- 0 0 f115"/>
                  <a:gd name="f120" fmla="at2 f116 f117"/>
                  <a:gd name="f121" fmla="at2 f118 f119"/>
                  <a:gd name="f122" fmla="+- f120 f1 0"/>
                  <a:gd name="f123" fmla="+- f121 f1 0"/>
                  <a:gd name="f124" fmla="*/ f122 f8 1"/>
                  <a:gd name="f125" fmla="*/ f123 f8 1"/>
                  <a:gd name="f126" fmla="*/ f124 1 f0"/>
                  <a:gd name="f127" fmla="*/ f125 1 f0"/>
                  <a:gd name="f128" fmla="+- 0 0 f126"/>
                  <a:gd name="f129" fmla="+- 0 0 f127"/>
                  <a:gd name="f130" fmla="val f128"/>
                  <a:gd name="f131" fmla="val f129"/>
                  <a:gd name="f132" fmla="+- 0 0 f130"/>
                  <a:gd name="f133" fmla="+- 0 0 f131"/>
                  <a:gd name="f134" fmla="*/ f132 f0 1"/>
                  <a:gd name="f135" fmla="*/ f133 f0 1"/>
                  <a:gd name="f136" fmla="*/ f134 1 f8"/>
                  <a:gd name="f137" fmla="*/ f135 1 f8"/>
                  <a:gd name="f138" fmla="+- f136 0 f1"/>
                  <a:gd name="f139" fmla="+- f137 0 f1"/>
                  <a:gd name="f140" fmla="+- f138 f1 0"/>
                  <a:gd name="f141" fmla="+- f139 f1 0"/>
                  <a:gd name="f142" fmla="*/ f140 f8 1"/>
                  <a:gd name="f143" fmla="*/ f141 f8 1"/>
                  <a:gd name="f144" fmla="*/ f142 1 f0"/>
                  <a:gd name="f145" fmla="*/ f143 1 f0"/>
                  <a:gd name="f146" fmla="+- 0 0 f144"/>
                  <a:gd name="f147" fmla="+- 0 0 f145"/>
                  <a:gd name="f148" fmla="+- 0 0 f146"/>
                  <a:gd name="f149" fmla="+- 0 0 f147"/>
                  <a:gd name="f150" fmla="*/ f148 f0 1"/>
                  <a:gd name="f151" fmla="*/ f149 f0 1"/>
                  <a:gd name="f152" fmla="*/ f150 1 f8"/>
                  <a:gd name="f153" fmla="*/ f151 1 f8"/>
                  <a:gd name="f154" fmla="+- f152 0 f1"/>
                  <a:gd name="f155" fmla="+- f153 0 f1"/>
                  <a:gd name="f156" fmla="cos 1 f154"/>
                  <a:gd name="f157" fmla="sin 1 f154"/>
                  <a:gd name="f158" fmla="cos 1 f155"/>
                  <a:gd name="f159" fmla="sin 1 f155"/>
                  <a:gd name="f160" fmla="+- 0 0 f156"/>
                  <a:gd name="f161" fmla="+- 0 0 f157"/>
                  <a:gd name="f162" fmla="+- 0 0 f158"/>
                  <a:gd name="f163" fmla="+- 0 0 f159"/>
                  <a:gd name="f164" fmla="+- 0 0 f160"/>
                  <a:gd name="f165" fmla="+- 0 0 f161"/>
                  <a:gd name="f166" fmla="+- 0 0 f162"/>
                  <a:gd name="f167" fmla="+- 0 0 f163"/>
                  <a:gd name="f168" fmla="val f164"/>
                  <a:gd name="f169" fmla="val f165"/>
                  <a:gd name="f170" fmla="val f166"/>
                  <a:gd name="f171" fmla="val f167"/>
                  <a:gd name="f172" fmla="+- 0 0 f168"/>
                  <a:gd name="f173" fmla="+- 0 0 f169"/>
                  <a:gd name="f174" fmla="+- 0 0 f170"/>
                  <a:gd name="f175" fmla="+- 0 0 f171"/>
                  <a:gd name="f176" fmla="*/ f9 f172 1"/>
                  <a:gd name="f177" fmla="*/ f9 f173 1"/>
                  <a:gd name="f178" fmla="*/ f9 f174 1"/>
                  <a:gd name="f179" fmla="*/ f9 f175 1"/>
                  <a:gd name="f180" fmla="*/ f176 f62 1"/>
                  <a:gd name="f181" fmla="*/ f177 f61 1"/>
                  <a:gd name="f182" fmla="*/ f178 f62 1"/>
                  <a:gd name="f183" fmla="*/ f179 f61 1"/>
                  <a:gd name="f184" fmla="+- f70 f180 0"/>
                  <a:gd name="f185" fmla="+- f69 f181 0"/>
                  <a:gd name="f186" fmla="+- f70 f182 0"/>
                  <a:gd name="f187" fmla="+- f69 f183 0"/>
                  <a:gd name="f188" fmla="max f184 f186"/>
                  <a:gd name="f189" fmla="max f185 f187"/>
                  <a:gd name="f190" fmla="min f184 f186"/>
                  <a:gd name="f191" fmla="min f185 f187"/>
                  <a:gd name="f192" fmla="*/ f184 f40 1"/>
                  <a:gd name="f193" fmla="*/ f185 f40 1"/>
                  <a:gd name="f194" fmla="*/ f186 f40 1"/>
                  <a:gd name="f195" fmla="*/ f187 f40 1"/>
                  <a:gd name="f196" fmla="?: f76 f45 f188"/>
                  <a:gd name="f197" fmla="?: f77 f46 f189"/>
                  <a:gd name="f198" fmla="?: f78 f7 f190"/>
                  <a:gd name="f199" fmla="?: f79 f7 f191"/>
                  <a:gd name="f200" fmla="*/ f198 f40 1"/>
                  <a:gd name="f201" fmla="*/ f199 f40 1"/>
                  <a:gd name="f202" fmla="*/ f196 f40 1"/>
                  <a:gd name="f203" fmla="*/ f197 f40 1"/>
                </a:gdLst>
                <a:ahLst/>
                <a:cxnLst>
                  <a:cxn ang="3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7">
                    <a:pos x="f192" y="f193"/>
                  </a:cxn>
                  <a:cxn ang="f38">
                    <a:pos x="f82" y="f83"/>
                  </a:cxn>
                  <a:cxn ang="f39">
                    <a:pos x="f194" y="f195"/>
                  </a:cxn>
                </a:cxnLst>
                <a:rect l="f200" t="f201" r="f202" b="f203"/>
                <a:pathLst>
                  <a:path stroke="0">
                    <a:moveTo>
                      <a:pt x="f192" y="f193"/>
                    </a:moveTo>
                    <a:arcTo wR="f74" hR="f75" stAng="f47" swAng="f71"/>
                    <a:lnTo>
                      <a:pt x="f82" y="f83"/>
                    </a:lnTo>
                    <a:close/>
                  </a:path>
                  <a:path fill="none">
                    <a:moveTo>
                      <a:pt x="f192" y="f193"/>
                    </a:moveTo>
                    <a:arcTo wR="f74" hR="f75" stAng="f47" swAng="f71"/>
                  </a:path>
                </a:pathLst>
              </a:custGeom>
              <a:noFill/>
              <a:ln w="9528">
                <a:solidFill>
                  <a:srgbClr val="FF000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/>
              <a:lstStyle/>
              <a:p>
                <a:endParaRPr lang="de-AT" dirty="0"/>
              </a:p>
            </p:txBody>
          </p:sp>
          <p:cxnSp>
            <p:nvCxnSpPr>
              <p:cNvPr id="18" name="Gerade Verbindung mit Pfeil 17">
                <a:extLst>
                  <a:ext uri="{FF2B5EF4-FFF2-40B4-BE49-F238E27FC236}">
                    <a16:creationId xmlns:a16="http://schemas.microsoft.com/office/drawing/2014/main" id="{D55A1509-12CF-19CD-91CB-F414867B3729}"/>
                  </a:ext>
                </a:extLst>
              </p:cNvPr>
              <p:cNvCxnSpPr/>
              <p:nvPr/>
            </p:nvCxnSpPr>
            <p:spPr>
              <a:xfrm rot="18751602">
                <a:off x="399522" y="49567"/>
                <a:ext cx="0" cy="19559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  <p:cxnSp>
            <p:nvCxnSpPr>
              <p:cNvPr id="19" name="Gerade Verbindung mit Pfeil 18">
                <a:extLst>
                  <a:ext uri="{FF2B5EF4-FFF2-40B4-BE49-F238E27FC236}">
                    <a16:creationId xmlns:a16="http://schemas.microsoft.com/office/drawing/2014/main" id="{A4D72D16-E7FA-063E-6F60-7B07ACCFF384}"/>
                  </a:ext>
                </a:extLst>
              </p:cNvPr>
              <p:cNvCxnSpPr/>
              <p:nvPr/>
            </p:nvCxnSpPr>
            <p:spPr>
              <a:xfrm rot="18751602" flipH="1" flipV="1">
                <a:off x="22722" y="32533"/>
                <a:ext cx="40344" cy="284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</p:grpSp>
      </p:grpSp>
      <p:pic>
        <p:nvPicPr>
          <p:cNvPr id="6" name="Bild 2">
            <a:extLst>
              <a:ext uri="{FF2B5EF4-FFF2-40B4-BE49-F238E27FC236}">
                <a16:creationId xmlns:a16="http://schemas.microsoft.com/office/drawing/2014/main" id="{03B24CF2-4670-E64C-E0E1-17F8DBE0AD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255" y="857005"/>
            <a:ext cx="623740" cy="1641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Bild 1">
            <a:extLst>
              <a:ext uri="{FF2B5EF4-FFF2-40B4-BE49-F238E27FC236}">
                <a16:creationId xmlns:a16="http://schemas.microsoft.com/office/drawing/2014/main" id="{217C3E48-CA5B-60D9-7105-40B1448AB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041" y="4803740"/>
            <a:ext cx="623700" cy="1732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7E39384-8919-AA38-C712-A1CE3FC789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54" y="560975"/>
            <a:ext cx="899228" cy="1957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Bild 2">
            <a:extLst>
              <a:ext uri="{FF2B5EF4-FFF2-40B4-BE49-F238E27FC236}">
                <a16:creationId xmlns:a16="http://schemas.microsoft.com/office/drawing/2014/main" id="{0CB78678-2711-7040-BB27-3D00F2337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296" y="2753517"/>
            <a:ext cx="623699" cy="1641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Bild 2">
            <a:extLst>
              <a:ext uri="{FF2B5EF4-FFF2-40B4-BE49-F238E27FC236}">
                <a16:creationId xmlns:a16="http://schemas.microsoft.com/office/drawing/2014/main" id="{FC5EE463-05FC-2335-10EE-968EA766AC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947" y="6796437"/>
            <a:ext cx="711339" cy="164102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Textfeld 53">
            <a:extLst>
              <a:ext uri="{FF2B5EF4-FFF2-40B4-BE49-F238E27FC236}">
                <a16:creationId xmlns:a16="http://schemas.microsoft.com/office/drawing/2014/main" id="{8A8BF7D0-47C5-7653-4DB5-118D5555B9A1}"/>
              </a:ext>
            </a:extLst>
          </p:cNvPr>
          <p:cNvSpPr txBox="1"/>
          <p:nvPr/>
        </p:nvSpPr>
        <p:spPr>
          <a:xfrm>
            <a:off x="2531889" y="8971112"/>
            <a:ext cx="2476500" cy="1058181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 Tambourstab wird ruckartig nach unten gebracht. 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Zeichen zum Einschlagen</a:t>
            </a:r>
          </a:p>
        </p:txBody>
      </p:sp>
      <p:pic>
        <p:nvPicPr>
          <p:cNvPr id="31" name="Bild 2">
            <a:extLst>
              <a:ext uri="{FF2B5EF4-FFF2-40B4-BE49-F238E27FC236}">
                <a16:creationId xmlns:a16="http://schemas.microsoft.com/office/drawing/2014/main" id="{D8B1B24D-FBB8-7AC8-A5D3-FDFD7B5971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268" y="8598699"/>
            <a:ext cx="711339" cy="16410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C1D2EC89-F96D-3210-D8F6-AF94B96F77F9}"/>
              </a:ext>
            </a:extLst>
          </p:cNvPr>
          <p:cNvGrpSpPr/>
          <p:nvPr/>
        </p:nvGrpSpPr>
        <p:grpSpPr>
          <a:xfrm>
            <a:off x="418223" y="8365196"/>
            <a:ext cx="1074547" cy="1831524"/>
            <a:chOff x="635431" y="8245760"/>
            <a:chExt cx="1237466" cy="2057872"/>
          </a:xfrm>
        </p:grpSpPr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9EF3508B-9B47-D805-2093-D448A9434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297" y="8245760"/>
              <a:ext cx="990600" cy="1949450"/>
            </a:xfrm>
            <a:prstGeom prst="rect">
              <a:avLst/>
            </a:prstGeom>
          </p:spPr>
        </p:pic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8451E6EE-73B6-B34B-96B7-8D509B4ABFDA}"/>
                </a:ext>
              </a:extLst>
            </p:cNvPr>
            <p:cNvSpPr/>
            <p:nvPr/>
          </p:nvSpPr>
          <p:spPr>
            <a:xfrm>
              <a:off x="635431" y="10058400"/>
              <a:ext cx="532241" cy="245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cxnSp>
        <p:nvCxnSpPr>
          <p:cNvPr id="2" name="Gerade Verbindung mit Pfeil 1">
            <a:extLst>
              <a:ext uri="{FF2B5EF4-FFF2-40B4-BE49-F238E27FC236}">
                <a16:creationId xmlns:a16="http://schemas.microsoft.com/office/drawing/2014/main" id="{882E4185-D195-BCD0-A80D-FA14026DECF5}"/>
              </a:ext>
            </a:extLst>
          </p:cNvPr>
          <p:cNvCxnSpPr>
            <a:cxnSpLocks/>
          </p:cNvCxnSpPr>
          <p:nvPr/>
        </p:nvCxnSpPr>
        <p:spPr>
          <a:xfrm>
            <a:off x="823983" y="8381928"/>
            <a:ext cx="203526" cy="290229"/>
          </a:xfrm>
          <a:prstGeom prst="straightConnector1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" name="Textfeld 53">
            <a:extLst>
              <a:ext uri="{FF2B5EF4-FFF2-40B4-BE49-F238E27FC236}">
                <a16:creationId xmlns:a16="http://schemas.microsoft.com/office/drawing/2014/main" id="{6EF63D45-1E07-C5A8-B37D-930E0A1E1F2A}"/>
              </a:ext>
            </a:extLst>
          </p:cNvPr>
          <p:cNvSpPr txBox="1"/>
          <p:nvPr/>
        </p:nvSpPr>
        <p:spPr>
          <a:xfrm>
            <a:off x="2542973" y="7150567"/>
            <a:ext cx="2476500" cy="942306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Im nächsten Takt wird die </a:t>
            </a:r>
            <a:r>
              <a:rPr lang="de-AT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eingenommen. </a:t>
            </a: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Schlägel werden auf das Fell aufgelegt.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B8EFA30-2650-ADC6-2867-C2F54C106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77" y="6019980"/>
            <a:ext cx="1148502" cy="2439286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D4EB63C0-F480-C6A6-02EE-3337641B3D4F}"/>
              </a:ext>
            </a:extLst>
          </p:cNvPr>
          <p:cNvSpPr/>
          <p:nvPr/>
        </p:nvSpPr>
        <p:spPr>
          <a:xfrm rot="19661079">
            <a:off x="1234792" y="6216769"/>
            <a:ext cx="158015" cy="454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B765B208-3612-3676-117F-4DAC52036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4877C8DE-90CE-6C6F-AEBA-B19F25256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0B44399B-4CBD-F1F9-5F18-60A50C9C1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51220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1580188" y="513709"/>
            <a:ext cx="4355659" cy="27670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Beendigung des Marsches und Absetzen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551679"/>
            <a:ext cx="2476500" cy="241357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Beide Schlägel werden waagrecht über dem Fell in beide Hände genommen.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 Musik in Bewegung setzt die kl. Trommel mit dem Defilierstreich ein.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41588" y="4952432"/>
            <a:ext cx="2476500" cy="102649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29" y="4445794"/>
            <a:ext cx="1782881" cy="2017752"/>
          </a:xfrm>
          <a:prstGeom prst="rect">
            <a:avLst/>
          </a:prstGeom>
        </p:spPr>
      </p:pic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489814"/>
            <a:ext cx="2476500" cy="165032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Beide Schlägel sind in der rechten Hand zu halten. Die linke Hand liegt am Trommelrand auf.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 dirty="0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2EA69CC-D238-9804-10F1-5CE7B13C3D06}"/>
              </a:ext>
            </a:extLst>
          </p:cNvPr>
          <p:cNvGrpSpPr/>
          <p:nvPr/>
        </p:nvGrpSpPr>
        <p:grpSpPr>
          <a:xfrm>
            <a:off x="673011" y="1250972"/>
            <a:ext cx="1745673" cy="2322547"/>
            <a:chOff x="673011" y="1250972"/>
            <a:chExt cx="1745673" cy="2322547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DC133E9-086C-7424-7A68-0AED3A016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011" y="1439919"/>
              <a:ext cx="1745673" cy="2133600"/>
            </a:xfrm>
            <a:prstGeom prst="rect">
              <a:avLst/>
            </a:prstGeom>
          </p:spPr>
        </p:pic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FF43A18F-DFB9-18B4-E46E-49B80A3E47AB}"/>
                </a:ext>
              </a:extLst>
            </p:cNvPr>
            <p:cNvGrpSpPr/>
            <p:nvPr/>
          </p:nvGrpSpPr>
          <p:grpSpPr>
            <a:xfrm>
              <a:off x="942427" y="1250972"/>
              <a:ext cx="910014" cy="733425"/>
              <a:chOff x="845147" y="745133"/>
              <a:chExt cx="910014" cy="733425"/>
            </a:xfrm>
          </p:grpSpPr>
          <p:sp>
            <p:nvSpPr>
              <p:cNvPr id="23" name="Bogen 22">
                <a:extLst>
                  <a:ext uri="{FF2B5EF4-FFF2-40B4-BE49-F238E27FC236}">
                    <a16:creationId xmlns:a16="http://schemas.microsoft.com/office/drawing/2014/main" id="{8166F97D-59F2-D66C-AD95-E3FB42A2C105}"/>
                  </a:ext>
                </a:extLst>
              </p:cNvPr>
              <p:cNvSpPr/>
              <p:nvPr/>
            </p:nvSpPr>
            <p:spPr>
              <a:xfrm>
                <a:off x="845147" y="745133"/>
                <a:ext cx="885825" cy="733425"/>
              </a:xfrm>
              <a:prstGeom prst="arc">
                <a:avLst>
                  <a:gd name="adj1" fmla="val 16349365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AT" dirty="0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2F9CB824-DC4D-C232-E122-EE71E5D34233}"/>
                  </a:ext>
                </a:extLst>
              </p:cNvPr>
              <p:cNvCxnSpPr/>
              <p:nvPr/>
            </p:nvCxnSpPr>
            <p:spPr>
              <a:xfrm>
                <a:off x="1721354" y="1039234"/>
                <a:ext cx="33807" cy="1651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 dirty="0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7" name="Bild 1">
            <a:extLst>
              <a:ext uri="{FF2B5EF4-FFF2-40B4-BE49-F238E27FC236}">
                <a16:creationId xmlns:a16="http://schemas.microsoft.com/office/drawing/2014/main" id="{18841608-38D2-1200-1BC3-639CD6DC11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623" y="1404994"/>
            <a:ext cx="762000" cy="211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Bild 2">
            <a:extLst>
              <a:ext uri="{FF2B5EF4-FFF2-40B4-BE49-F238E27FC236}">
                <a16:creationId xmlns:a16="http://schemas.microsoft.com/office/drawing/2014/main" id="{33590AA9-572F-B5BB-6A85-4EB85AD955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807" y="1965334"/>
            <a:ext cx="900430" cy="2078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Bild 1">
            <a:extLst>
              <a:ext uri="{FF2B5EF4-FFF2-40B4-BE49-F238E27FC236}">
                <a16:creationId xmlns:a16="http://schemas.microsoft.com/office/drawing/2014/main" id="{63115C80-354E-9D16-2C0B-B3FDCF2D5C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468" y="4540276"/>
            <a:ext cx="762000" cy="211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Bild 2">
            <a:extLst>
              <a:ext uri="{FF2B5EF4-FFF2-40B4-BE49-F238E27FC236}">
                <a16:creationId xmlns:a16="http://schemas.microsoft.com/office/drawing/2014/main" id="{EBE98DAA-5A47-FB92-9450-A060223BB0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446" y="7457290"/>
            <a:ext cx="857250" cy="22555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3246CE6-388D-2890-F3AD-A781F5992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25.11.2022</a:t>
            </a:r>
            <a:endParaRPr lang="de-AT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43116B3-ED15-AA8F-7F96-B6DBB0561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Mauthner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E0A94F30-D14D-6D82-45D5-D26CCFD1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248</Words>
  <Application>Microsoft Office PowerPoint</Application>
  <PresentationFormat>Benutzerdefiniert</PresentationFormat>
  <Paragraphs>33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21</cp:revision>
  <cp:lastPrinted>2022-10-27T08:51:27Z</cp:lastPrinted>
  <dcterms:created xsi:type="dcterms:W3CDTF">2022-10-10T16:33:36Z</dcterms:created>
  <dcterms:modified xsi:type="dcterms:W3CDTF">2022-11-25T11:23:26Z</dcterms:modified>
</cp:coreProperties>
</file>