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7559675" cy="10691813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30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299B84-2F3A-413D-BB56-0A0C522DF5E2}" type="datetimeFigureOut">
              <a:rPr lang="de-AT" smtClean="0"/>
              <a:t>25.11.2022</a:t>
            </a:fld>
            <a:endParaRPr lang="de-AT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1243013"/>
            <a:ext cx="23749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786313"/>
            <a:ext cx="5486400" cy="39163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B9F63C-2A61-41C3-95B4-C5519E1F1060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54606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320266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841474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709208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005929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442545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97949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359947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701835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03292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00051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20013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88640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8">
            <a:extLst>
              <a:ext uri="{FF2B5EF4-FFF2-40B4-BE49-F238E27FC236}">
                <a16:creationId xmlns:a16="http://schemas.microsoft.com/office/drawing/2014/main" id="{AD8EB93B-4D2F-9996-C107-04993F022F61}"/>
              </a:ext>
            </a:extLst>
          </p:cNvPr>
          <p:cNvSpPr txBox="1"/>
          <p:nvPr/>
        </p:nvSpPr>
        <p:spPr>
          <a:xfrm>
            <a:off x="2541588" y="1137163"/>
            <a:ext cx="2476500" cy="2054011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Kleine Trommel hängt am Tragegestell vor dem Körper.  Beide Schlägel sind in der rechten Hand zu halten. (Ein Schlägelkopf oben einer unten) Die linke Hand liegt am Trommelrand auf.</a:t>
            </a:r>
            <a:endParaRPr lang="de-AT" sz="1100" b="1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4. Takt wird der Tambourstab auf die rechte Seite gebracht.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Dies gilt als Aviso zum Vorbringen der Schlägel.</a:t>
            </a:r>
          </a:p>
        </p:txBody>
      </p:sp>
      <p:sp>
        <p:nvSpPr>
          <p:cNvPr id="7" name="Textfeld 23">
            <a:extLst>
              <a:ext uri="{FF2B5EF4-FFF2-40B4-BE49-F238E27FC236}">
                <a16:creationId xmlns:a16="http://schemas.microsoft.com/office/drawing/2014/main" id="{D6AECA0F-B3BE-AFC5-1C93-EF8922CA7708}"/>
              </a:ext>
            </a:extLst>
          </p:cNvPr>
          <p:cNvSpPr txBox="1"/>
          <p:nvPr/>
        </p:nvSpPr>
        <p:spPr>
          <a:xfrm>
            <a:off x="1222684" y="333401"/>
            <a:ext cx="5023125" cy="2762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Einschlagvorgang und Ansetzen der Instrumente (</a:t>
            </a:r>
            <a:r>
              <a:rPr lang="de-AT" sz="1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ohne Einschlagen</a:t>
            </a:r>
            <a:r>
              <a: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feld 43">
            <a:extLst>
              <a:ext uri="{FF2B5EF4-FFF2-40B4-BE49-F238E27FC236}">
                <a16:creationId xmlns:a16="http://schemas.microsoft.com/office/drawing/2014/main" id="{C7E8F041-6DC0-67CB-ECD6-0B2B6842A571}"/>
              </a:ext>
            </a:extLst>
          </p:cNvPr>
          <p:cNvSpPr txBox="1"/>
          <p:nvPr/>
        </p:nvSpPr>
        <p:spPr>
          <a:xfrm>
            <a:off x="5749560" y="867611"/>
            <a:ext cx="1133475" cy="2762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Grundstellung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3E00FE3B-9ADE-E445-3C7D-90471BFA0D2E}"/>
              </a:ext>
            </a:extLst>
          </p:cNvPr>
          <p:cNvGrpSpPr/>
          <p:nvPr/>
        </p:nvGrpSpPr>
        <p:grpSpPr>
          <a:xfrm>
            <a:off x="450957" y="571800"/>
            <a:ext cx="1405176" cy="2619375"/>
            <a:chOff x="729921" y="571800"/>
            <a:chExt cx="1405176" cy="2619375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C641EAC8-E1C3-E0F9-C2C6-64EA31CCE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697" y="571800"/>
              <a:ext cx="1295400" cy="261937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id="{01DFE6EA-3AE4-99A0-25B8-1C47F1E06548}"/>
                </a:ext>
              </a:extLst>
            </p:cNvPr>
            <p:cNvCxnSpPr/>
            <p:nvPr/>
          </p:nvCxnSpPr>
          <p:spPr>
            <a:xfrm flipH="1">
              <a:off x="729921" y="2121426"/>
              <a:ext cx="44767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C1EB030F-B9B8-292C-5629-5C10161B3784}"/>
              </a:ext>
            </a:extLst>
          </p:cNvPr>
          <p:cNvSpPr txBox="1"/>
          <p:nvPr/>
        </p:nvSpPr>
        <p:spPr>
          <a:xfrm>
            <a:off x="2541588" y="4329577"/>
            <a:ext cx="2476500" cy="13906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5. Takt wird der Tambourstab nach innen in die Grundstellung gebracht</a:t>
            </a:r>
            <a:r>
              <a:rPr lang="de-AT" sz="1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beiden Schlägel werden waagrecht über dem Fell in beide Hände genommen.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3" name="Textfeld 10">
            <a:extLst>
              <a:ext uri="{FF2B5EF4-FFF2-40B4-BE49-F238E27FC236}">
                <a16:creationId xmlns:a16="http://schemas.microsoft.com/office/drawing/2014/main" id="{53F04809-AA7E-6110-6C78-4D442C1B24C7}"/>
              </a:ext>
            </a:extLst>
          </p:cNvPr>
          <p:cNvSpPr txBox="1"/>
          <p:nvPr/>
        </p:nvSpPr>
        <p:spPr>
          <a:xfrm>
            <a:off x="2541587" y="7500703"/>
            <a:ext cx="2476500" cy="124390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6. Takt erfolgt das ruckartige Schwenken des Tambourstabes nach links u. zurück.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Leertempo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Bild 5">
            <a:extLst>
              <a:ext uri="{FF2B5EF4-FFF2-40B4-BE49-F238E27FC236}">
                <a16:creationId xmlns:a16="http://schemas.microsoft.com/office/drawing/2014/main" id="{17A7C244-281C-4AA7-8DAC-938A3989F3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178" y="6840260"/>
            <a:ext cx="1382304" cy="26193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969856CB-ABD8-AFC9-B06C-085CDD85F909}"/>
              </a:ext>
            </a:extLst>
          </p:cNvPr>
          <p:cNvGrpSpPr/>
          <p:nvPr/>
        </p:nvGrpSpPr>
        <p:grpSpPr>
          <a:xfrm>
            <a:off x="1202434" y="7030959"/>
            <a:ext cx="503555" cy="390525"/>
            <a:chOff x="0" y="0"/>
            <a:chExt cx="513655" cy="400946"/>
          </a:xfrm>
        </p:grpSpPr>
        <p:sp>
          <p:nvSpPr>
            <p:cNvPr id="17" name="Bogen 154">
              <a:extLst>
                <a:ext uri="{FF2B5EF4-FFF2-40B4-BE49-F238E27FC236}">
                  <a16:creationId xmlns:a16="http://schemas.microsoft.com/office/drawing/2014/main" id="{CBA8DBC8-8F06-9CFB-DEA1-5B4FA9A65087}"/>
                </a:ext>
              </a:extLst>
            </p:cNvPr>
            <p:cNvSpPr/>
            <p:nvPr/>
          </p:nvSpPr>
          <p:spPr>
            <a:xfrm rot="18751602">
              <a:off x="56355" y="-56355"/>
              <a:ext cx="400946" cy="513655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1"/>
                <a:gd name="f10" fmla="val 177"/>
                <a:gd name="f11" fmla="val 270"/>
                <a:gd name="f12" fmla="+- 0 0 -267"/>
                <a:gd name="f13" fmla="+- 0 0 -223"/>
                <a:gd name="f14" fmla="+- 0 0 -180"/>
                <a:gd name="f15" fmla="abs f4"/>
                <a:gd name="f16" fmla="abs f5"/>
                <a:gd name="f17" fmla="abs f6"/>
                <a:gd name="f18" fmla="+- 0 0 f10"/>
                <a:gd name="f19" fmla="+- 0 0 f11"/>
                <a:gd name="f20" fmla="*/ f12 f0 1"/>
                <a:gd name="f21" fmla="*/ f13 f0 1"/>
                <a:gd name="f22" fmla="*/ f14 f0 1"/>
                <a:gd name="f23" fmla="?: f15 f4 1"/>
                <a:gd name="f24" fmla="?: f16 f5 1"/>
                <a:gd name="f25" fmla="?: f17 f6 1"/>
                <a:gd name="f26" fmla="*/ f18 f0 1"/>
                <a:gd name="f27" fmla="*/ f19 f0 1"/>
                <a:gd name="f28" fmla="*/ f20 1 f3"/>
                <a:gd name="f29" fmla="*/ f21 1 f3"/>
                <a:gd name="f30" fmla="*/ f22 1 f3"/>
                <a:gd name="f31" fmla="*/ f23 1 21600"/>
                <a:gd name="f32" fmla="*/ f24 1 21600"/>
                <a:gd name="f33" fmla="*/ 21600 f23 1"/>
                <a:gd name="f34" fmla="*/ 21600 f24 1"/>
                <a:gd name="f35" fmla="*/ f26 1 f3"/>
                <a:gd name="f36" fmla="*/ f27 1 f3"/>
                <a:gd name="f37" fmla="+- f28 0 f1"/>
                <a:gd name="f38" fmla="+- f29 0 f1"/>
                <a:gd name="f39" fmla="+- f30 0 f1"/>
                <a:gd name="f40" fmla="min f32 f31"/>
                <a:gd name="f41" fmla="*/ f33 1 f25"/>
                <a:gd name="f42" fmla="*/ f34 1 f25"/>
                <a:gd name="f43" fmla="+- f35 0 f1"/>
                <a:gd name="f44" fmla="+- f36 0 f1"/>
                <a:gd name="f45" fmla="val f41"/>
                <a:gd name="f46" fmla="val f42"/>
                <a:gd name="f47" fmla="+- 0 0 f43"/>
                <a:gd name="f48" fmla="+- 0 0 f44"/>
                <a:gd name="f49" fmla="+- f46 0 f7"/>
                <a:gd name="f50" fmla="+- f45 0 f7"/>
                <a:gd name="f51" fmla="+- f48 0 f47"/>
                <a:gd name="f52" fmla="+- f47 f1 0"/>
                <a:gd name="f53" fmla="+- f48 f1 0"/>
                <a:gd name="f54" fmla="+- 21600000 0 f47"/>
                <a:gd name="f55" fmla="+- f1 0 f47"/>
                <a:gd name="f56" fmla="+- 27000000 0 f47"/>
                <a:gd name="f57" fmla="+- f0 0 f47"/>
                <a:gd name="f58" fmla="+- 32400000 0 f47"/>
                <a:gd name="f59" fmla="+- f2 0 f47"/>
                <a:gd name="f60" fmla="+- 37800000 0 f47"/>
                <a:gd name="f61" fmla="*/ f49 1 2"/>
                <a:gd name="f62" fmla="*/ f50 1 2"/>
                <a:gd name="f63" fmla="+- f51 21600000 0"/>
                <a:gd name="f64" fmla="?: f55 f55 f56"/>
                <a:gd name="f65" fmla="?: f57 f57 f58"/>
                <a:gd name="f66" fmla="?: f59 f59 f60"/>
                <a:gd name="f67" fmla="*/ f52 f8 1"/>
                <a:gd name="f68" fmla="*/ f53 f8 1"/>
                <a:gd name="f69" fmla="+- f7 f61 0"/>
                <a:gd name="f70" fmla="+- f7 f62 0"/>
                <a:gd name="f71" fmla="?: f51 f51 f63"/>
                <a:gd name="f72" fmla="*/ f67 1 f0"/>
                <a:gd name="f73" fmla="*/ f68 1 f0"/>
                <a:gd name="f74" fmla="*/ f62 f40 1"/>
                <a:gd name="f75" fmla="*/ f61 f40 1"/>
                <a:gd name="f76" fmla="+- f71 0 f54"/>
                <a:gd name="f77" fmla="+- f71 0 f64"/>
                <a:gd name="f78" fmla="+- f71 0 f65"/>
                <a:gd name="f79" fmla="+- f71 0 f66"/>
                <a:gd name="f80" fmla="+- 0 0 f72"/>
                <a:gd name="f81" fmla="+- 0 0 f73"/>
                <a:gd name="f82" fmla="*/ f70 f40 1"/>
                <a:gd name="f83" fmla="*/ f69 f40 1"/>
                <a:gd name="f84" fmla="+- 0 0 f80"/>
                <a:gd name="f85" fmla="+- 0 0 f81"/>
                <a:gd name="f86" fmla="*/ f84 f0 1"/>
                <a:gd name="f87" fmla="*/ f85 f0 1"/>
                <a:gd name="f88" fmla="*/ f86 1 f8"/>
                <a:gd name="f89" fmla="*/ f87 1 f8"/>
                <a:gd name="f90" fmla="+- f88 0 f1"/>
                <a:gd name="f91" fmla="+- f89 0 f1"/>
                <a:gd name="f92" fmla="sin 1 f90"/>
                <a:gd name="f93" fmla="cos 1 f90"/>
                <a:gd name="f94" fmla="sin 1 f91"/>
                <a:gd name="f95" fmla="cos 1 f91"/>
                <a:gd name="f96" fmla="+- 0 0 f92"/>
                <a:gd name="f97" fmla="+- 0 0 f93"/>
                <a:gd name="f98" fmla="+- 0 0 f94"/>
                <a:gd name="f99" fmla="+- 0 0 f95"/>
                <a:gd name="f100" fmla="+- 0 0 f96"/>
                <a:gd name="f101" fmla="+- 0 0 f97"/>
                <a:gd name="f102" fmla="+- 0 0 f98"/>
                <a:gd name="f103" fmla="+- 0 0 f99"/>
                <a:gd name="f104" fmla="val f100"/>
                <a:gd name="f105" fmla="val f101"/>
                <a:gd name="f106" fmla="val f102"/>
                <a:gd name="f107" fmla="val f103"/>
                <a:gd name="f108" fmla="*/ f104 f62 1"/>
                <a:gd name="f109" fmla="*/ f105 f61 1"/>
                <a:gd name="f110" fmla="*/ f106 f62 1"/>
                <a:gd name="f111" fmla="*/ f107 f61 1"/>
                <a:gd name="f112" fmla="+- 0 0 f109"/>
                <a:gd name="f113" fmla="+- 0 0 f108"/>
                <a:gd name="f114" fmla="+- 0 0 f111"/>
                <a:gd name="f115" fmla="+- 0 0 f110"/>
                <a:gd name="f116" fmla="+- 0 0 f112"/>
                <a:gd name="f117" fmla="+- 0 0 f113"/>
                <a:gd name="f118" fmla="+- 0 0 f114"/>
                <a:gd name="f119" fmla="+- 0 0 f115"/>
                <a:gd name="f120" fmla="at2 f116 f117"/>
                <a:gd name="f121" fmla="at2 f118 f119"/>
                <a:gd name="f122" fmla="+- f120 f1 0"/>
                <a:gd name="f123" fmla="+- f121 f1 0"/>
                <a:gd name="f124" fmla="*/ f122 f8 1"/>
                <a:gd name="f125" fmla="*/ f123 f8 1"/>
                <a:gd name="f126" fmla="*/ f124 1 f0"/>
                <a:gd name="f127" fmla="*/ f125 1 f0"/>
                <a:gd name="f128" fmla="+- 0 0 f126"/>
                <a:gd name="f129" fmla="+- 0 0 f127"/>
                <a:gd name="f130" fmla="val f128"/>
                <a:gd name="f131" fmla="val f129"/>
                <a:gd name="f132" fmla="+- 0 0 f130"/>
                <a:gd name="f133" fmla="+- 0 0 f131"/>
                <a:gd name="f134" fmla="*/ f132 f0 1"/>
                <a:gd name="f135" fmla="*/ f133 f0 1"/>
                <a:gd name="f136" fmla="*/ f134 1 f8"/>
                <a:gd name="f137" fmla="*/ f135 1 f8"/>
                <a:gd name="f138" fmla="+- f136 0 f1"/>
                <a:gd name="f139" fmla="+- f137 0 f1"/>
                <a:gd name="f140" fmla="+- f138 f1 0"/>
                <a:gd name="f141" fmla="+- f139 f1 0"/>
                <a:gd name="f142" fmla="*/ f140 f8 1"/>
                <a:gd name="f143" fmla="*/ f141 f8 1"/>
                <a:gd name="f144" fmla="*/ f142 1 f0"/>
                <a:gd name="f145" fmla="*/ f143 1 f0"/>
                <a:gd name="f146" fmla="+- 0 0 f144"/>
                <a:gd name="f147" fmla="+- 0 0 f145"/>
                <a:gd name="f148" fmla="+- 0 0 f146"/>
                <a:gd name="f149" fmla="+- 0 0 f147"/>
                <a:gd name="f150" fmla="*/ f148 f0 1"/>
                <a:gd name="f151" fmla="*/ f149 f0 1"/>
                <a:gd name="f152" fmla="*/ f150 1 f8"/>
                <a:gd name="f153" fmla="*/ f151 1 f8"/>
                <a:gd name="f154" fmla="+- f152 0 f1"/>
                <a:gd name="f155" fmla="+- f153 0 f1"/>
                <a:gd name="f156" fmla="cos 1 f154"/>
                <a:gd name="f157" fmla="sin 1 f154"/>
                <a:gd name="f158" fmla="cos 1 f155"/>
                <a:gd name="f159" fmla="sin 1 f155"/>
                <a:gd name="f160" fmla="+- 0 0 f156"/>
                <a:gd name="f161" fmla="+- 0 0 f157"/>
                <a:gd name="f162" fmla="+- 0 0 f158"/>
                <a:gd name="f163" fmla="+- 0 0 f159"/>
                <a:gd name="f164" fmla="+- 0 0 f160"/>
                <a:gd name="f165" fmla="+- 0 0 f161"/>
                <a:gd name="f166" fmla="+- 0 0 f162"/>
                <a:gd name="f167" fmla="+- 0 0 f163"/>
                <a:gd name="f168" fmla="val f164"/>
                <a:gd name="f169" fmla="val f165"/>
                <a:gd name="f170" fmla="val f166"/>
                <a:gd name="f171" fmla="val f167"/>
                <a:gd name="f172" fmla="+- 0 0 f168"/>
                <a:gd name="f173" fmla="+- 0 0 f169"/>
                <a:gd name="f174" fmla="+- 0 0 f170"/>
                <a:gd name="f175" fmla="+- 0 0 f171"/>
                <a:gd name="f176" fmla="*/ f9 f172 1"/>
                <a:gd name="f177" fmla="*/ f9 f173 1"/>
                <a:gd name="f178" fmla="*/ f9 f174 1"/>
                <a:gd name="f179" fmla="*/ f9 f175 1"/>
                <a:gd name="f180" fmla="*/ f176 f62 1"/>
                <a:gd name="f181" fmla="*/ f177 f61 1"/>
                <a:gd name="f182" fmla="*/ f178 f62 1"/>
                <a:gd name="f183" fmla="*/ f179 f61 1"/>
                <a:gd name="f184" fmla="+- f70 f180 0"/>
                <a:gd name="f185" fmla="+- f69 f181 0"/>
                <a:gd name="f186" fmla="+- f70 f182 0"/>
                <a:gd name="f187" fmla="+- f69 f183 0"/>
                <a:gd name="f188" fmla="max f184 f186"/>
                <a:gd name="f189" fmla="max f185 f187"/>
                <a:gd name="f190" fmla="min f184 f186"/>
                <a:gd name="f191" fmla="min f185 f187"/>
                <a:gd name="f192" fmla="*/ f184 f40 1"/>
                <a:gd name="f193" fmla="*/ f185 f40 1"/>
                <a:gd name="f194" fmla="*/ f186 f40 1"/>
                <a:gd name="f195" fmla="*/ f187 f40 1"/>
                <a:gd name="f196" fmla="?: f76 f45 f188"/>
                <a:gd name="f197" fmla="?: f77 f46 f189"/>
                <a:gd name="f198" fmla="?: f78 f7 f190"/>
                <a:gd name="f199" fmla="?: f79 f7 f191"/>
                <a:gd name="f200" fmla="*/ f198 f40 1"/>
                <a:gd name="f201" fmla="*/ f199 f40 1"/>
                <a:gd name="f202" fmla="*/ f196 f40 1"/>
                <a:gd name="f203" fmla="*/ f197 f40 1"/>
              </a:gdLst>
              <a:ahLst/>
              <a:cxnLst>
                <a:cxn ang="3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7">
                  <a:pos x="f192" y="f193"/>
                </a:cxn>
                <a:cxn ang="f38">
                  <a:pos x="f82" y="f83"/>
                </a:cxn>
                <a:cxn ang="f39">
                  <a:pos x="f194" y="f195"/>
                </a:cxn>
              </a:cxnLst>
              <a:rect l="f200" t="f201" r="f202" b="f203"/>
              <a:pathLst>
                <a:path stroke="0">
                  <a:moveTo>
                    <a:pt x="f192" y="f193"/>
                  </a:moveTo>
                  <a:arcTo wR="f74" hR="f75" stAng="f47" swAng="f71"/>
                  <a:lnTo>
                    <a:pt x="f82" y="f83"/>
                  </a:lnTo>
                  <a:close/>
                </a:path>
                <a:path fill="none">
                  <a:moveTo>
                    <a:pt x="f192" y="f193"/>
                  </a:moveTo>
                  <a:arcTo wR="f74" hR="f75" stAng="f47" swAng="f71"/>
                </a:path>
              </a:pathLst>
            </a:custGeom>
            <a:noFill/>
            <a:ln w="9528">
              <a:solidFill>
                <a:srgbClr val="FF0000"/>
              </a:solidFill>
              <a:prstDash val="solid"/>
            </a:ln>
          </p:spPr>
          <p:txBody>
            <a:bodyPr vert="horz" wrap="square" lIns="91440" tIns="45720" rIns="91440" bIns="45720" anchor="ctr" anchorCtr="1" compatLnSpc="1"/>
            <a:lstStyle/>
            <a:p>
              <a:endParaRPr lang="de-AT" dirty="0"/>
            </a:p>
          </p:txBody>
        </p:sp>
        <p:cxnSp>
          <p:nvCxnSpPr>
            <p:cNvPr id="18" name="Gerade Verbindung mit Pfeil 17">
              <a:extLst>
                <a:ext uri="{FF2B5EF4-FFF2-40B4-BE49-F238E27FC236}">
                  <a16:creationId xmlns:a16="http://schemas.microsoft.com/office/drawing/2014/main" id="{D55A1509-12CF-19CD-91CB-F414867B3729}"/>
                </a:ext>
              </a:extLst>
            </p:cNvPr>
            <p:cNvCxnSpPr/>
            <p:nvPr/>
          </p:nvCxnSpPr>
          <p:spPr>
            <a:xfrm rot="18751602">
              <a:off x="399522" y="49567"/>
              <a:ext cx="0" cy="19559"/>
            </a:xfrm>
            <a:prstGeom prst="straightConnector1">
              <a:avLst/>
            </a:prstGeom>
            <a:noFill/>
            <a:ln w="9528">
              <a:solidFill>
                <a:srgbClr val="FF0000"/>
              </a:solidFill>
              <a:prstDash val="solid"/>
              <a:tailEnd type="arrow"/>
            </a:ln>
          </p:spPr>
        </p:cxnSp>
        <p:cxnSp>
          <p:nvCxnSpPr>
            <p:cNvPr id="19" name="Gerade Verbindung mit Pfeil 18">
              <a:extLst>
                <a:ext uri="{FF2B5EF4-FFF2-40B4-BE49-F238E27FC236}">
                  <a16:creationId xmlns:a16="http://schemas.microsoft.com/office/drawing/2014/main" id="{A4D72D16-E7FA-063E-6F60-7B07ACCFF384}"/>
                </a:ext>
              </a:extLst>
            </p:cNvPr>
            <p:cNvCxnSpPr/>
            <p:nvPr/>
          </p:nvCxnSpPr>
          <p:spPr>
            <a:xfrm rot="18751602" flipH="1" flipV="1">
              <a:off x="27508" y="48598"/>
              <a:ext cx="40343" cy="284"/>
            </a:xfrm>
            <a:prstGeom prst="straightConnector1">
              <a:avLst/>
            </a:prstGeom>
            <a:noFill/>
            <a:ln w="9528">
              <a:solidFill>
                <a:srgbClr val="FF0000"/>
              </a:solidFill>
              <a:prstDash val="solid"/>
              <a:tailEnd type="arrow"/>
            </a:ln>
          </p:spPr>
        </p:cxn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4736FBA8-023F-9954-D576-70D70523F295}"/>
              </a:ext>
            </a:extLst>
          </p:cNvPr>
          <p:cNvGrpSpPr/>
          <p:nvPr/>
        </p:nvGrpSpPr>
        <p:grpSpPr>
          <a:xfrm>
            <a:off x="411609" y="3733727"/>
            <a:ext cx="1444524" cy="2470215"/>
            <a:chOff x="782417" y="3733728"/>
            <a:chExt cx="1380046" cy="232283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A4DC4E9-9793-6A36-4764-1C205453D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663" y="3733728"/>
              <a:ext cx="1066800" cy="232283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0" name="Gerade Verbindung mit Pfeil 19">
              <a:extLst>
                <a:ext uri="{FF2B5EF4-FFF2-40B4-BE49-F238E27FC236}">
                  <a16:creationId xmlns:a16="http://schemas.microsoft.com/office/drawing/2014/main" id="{B0FA5A71-BE6C-B66B-B127-84E0F4157A92}"/>
                </a:ext>
              </a:extLst>
            </p:cNvPr>
            <p:cNvCxnSpPr/>
            <p:nvPr/>
          </p:nvCxnSpPr>
          <p:spPr>
            <a:xfrm>
              <a:off x="782417" y="4722956"/>
              <a:ext cx="43116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Bild 2">
            <a:extLst>
              <a:ext uri="{FF2B5EF4-FFF2-40B4-BE49-F238E27FC236}">
                <a16:creationId xmlns:a16="http://schemas.microsoft.com/office/drawing/2014/main" id="{03B24CF2-4670-E64C-E0E1-17F8DBE0AD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397" y="1259952"/>
            <a:ext cx="762000" cy="2004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Bild 1">
            <a:extLst>
              <a:ext uri="{FF2B5EF4-FFF2-40B4-BE49-F238E27FC236}">
                <a16:creationId xmlns:a16="http://schemas.microsoft.com/office/drawing/2014/main" id="{A374E829-EA68-87EE-6F7A-2B54C7B2B4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518" y="4163695"/>
            <a:ext cx="762000" cy="211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23713BAA-7860-0EFA-543F-297F46B6FC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3475" y="7077856"/>
            <a:ext cx="762066" cy="2115495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0E27AF3-EC00-3B89-3859-B0A987751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54EEA939-6FDC-628B-A793-07B33E866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21" name="Foliennummernplatzhalter 20">
            <a:extLst>
              <a:ext uri="{FF2B5EF4-FFF2-40B4-BE49-F238E27FC236}">
                <a16:creationId xmlns:a16="http://schemas.microsoft.com/office/drawing/2014/main" id="{6727F397-D706-F7C5-3746-DE3E7678C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1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397460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11">
            <a:extLst>
              <a:ext uri="{FF2B5EF4-FFF2-40B4-BE49-F238E27FC236}">
                <a16:creationId xmlns:a16="http://schemas.microsoft.com/office/drawing/2014/main" id="{AD638366-6006-6B19-326E-29B2ACB8733C}"/>
              </a:ext>
            </a:extLst>
          </p:cNvPr>
          <p:cNvSpPr txBox="1"/>
          <p:nvPr/>
        </p:nvSpPr>
        <p:spPr>
          <a:xfrm>
            <a:off x="2558904" y="1977150"/>
            <a:ext cx="2476500" cy="1483501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7. Takt wird der Tambourstab hochgestoßen.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de-AT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ie Schlägel werden auf das Fell aufgelegt.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AT" sz="11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Spielstellung</a:t>
            </a:r>
            <a:endParaRPr lang="de-AT" sz="1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e-AT" sz="11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12F60A8-E640-F705-9432-F67ACEE4E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46" y="646733"/>
            <a:ext cx="1715243" cy="33478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5683E063-4DC5-6CFE-A4B3-37269F2DF17A}"/>
              </a:ext>
            </a:extLst>
          </p:cNvPr>
          <p:cNvCxnSpPr/>
          <p:nvPr/>
        </p:nvCxnSpPr>
        <p:spPr>
          <a:xfrm flipH="1" flipV="1">
            <a:off x="1120637" y="1015117"/>
            <a:ext cx="257175" cy="419100"/>
          </a:xfrm>
          <a:prstGeom prst="straightConnector1">
            <a:avLst/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010B485F-D892-D930-D311-A9DA56010DD6}"/>
              </a:ext>
            </a:extLst>
          </p:cNvPr>
          <p:cNvGrpSpPr/>
          <p:nvPr/>
        </p:nvGrpSpPr>
        <p:grpSpPr>
          <a:xfrm>
            <a:off x="1260475" y="4923857"/>
            <a:ext cx="5038725" cy="3272208"/>
            <a:chOff x="1260475" y="4679156"/>
            <a:chExt cx="5038725" cy="3272208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5F51CD5D-F2FC-9CCC-3A57-ADDF640FA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4287" y="4679156"/>
              <a:ext cx="4991100" cy="1333500"/>
            </a:xfrm>
            <a:prstGeom prst="rect">
              <a:avLst/>
            </a:prstGeom>
          </p:spPr>
        </p:pic>
        <p:sp>
          <p:nvSpPr>
            <p:cNvPr id="9" name="Textfeld 14">
              <a:extLst>
                <a:ext uri="{FF2B5EF4-FFF2-40B4-BE49-F238E27FC236}">
                  <a16:creationId xmlns:a16="http://schemas.microsoft.com/office/drawing/2014/main" id="{B7E0472F-32A9-A421-496C-1AB83914C69A}"/>
                </a:ext>
              </a:extLst>
            </p:cNvPr>
            <p:cNvSpPr txBox="1"/>
            <p:nvPr/>
          </p:nvSpPr>
          <p:spPr>
            <a:xfrm>
              <a:off x="1486450" y="5980929"/>
              <a:ext cx="13811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1.Takt</a:t>
              </a:r>
            </a:p>
          </p:txBody>
        </p:sp>
        <p:sp>
          <p:nvSpPr>
            <p:cNvPr id="10" name="Textfeld 15">
              <a:extLst>
                <a:ext uri="{FF2B5EF4-FFF2-40B4-BE49-F238E27FC236}">
                  <a16:creationId xmlns:a16="http://schemas.microsoft.com/office/drawing/2014/main" id="{506403A3-C8CF-F772-AB36-04A291EED4AF}"/>
                </a:ext>
              </a:extLst>
            </p:cNvPr>
            <p:cNvSpPr txBox="1"/>
            <p:nvPr/>
          </p:nvSpPr>
          <p:spPr>
            <a:xfrm>
              <a:off x="2874609" y="5980928"/>
              <a:ext cx="1028700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2.Takt</a:t>
              </a:r>
            </a:p>
          </p:txBody>
        </p:sp>
        <p:sp>
          <p:nvSpPr>
            <p:cNvPr id="12" name="Textfeld 16">
              <a:extLst>
                <a:ext uri="{FF2B5EF4-FFF2-40B4-BE49-F238E27FC236}">
                  <a16:creationId xmlns:a16="http://schemas.microsoft.com/office/drawing/2014/main" id="{8DB2AB61-3478-8BE5-809A-60AB19C24CB6}"/>
                </a:ext>
              </a:extLst>
            </p:cNvPr>
            <p:cNvSpPr txBox="1"/>
            <p:nvPr/>
          </p:nvSpPr>
          <p:spPr>
            <a:xfrm>
              <a:off x="3911064" y="5980928"/>
              <a:ext cx="11525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3.Takt</a:t>
              </a:r>
            </a:p>
          </p:txBody>
        </p:sp>
        <p:sp>
          <p:nvSpPr>
            <p:cNvPr id="14" name="Textfeld 17">
              <a:extLst>
                <a:ext uri="{FF2B5EF4-FFF2-40B4-BE49-F238E27FC236}">
                  <a16:creationId xmlns:a16="http://schemas.microsoft.com/office/drawing/2014/main" id="{6C96232D-6279-F623-3010-F441441F1A53}"/>
                </a:ext>
              </a:extLst>
            </p:cNvPr>
            <p:cNvSpPr txBox="1"/>
            <p:nvPr/>
          </p:nvSpPr>
          <p:spPr>
            <a:xfrm>
              <a:off x="5069255" y="5980927"/>
              <a:ext cx="1019175" cy="29527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9E7ACE9E-880A-2E12-0D36-F229805B4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0475" y="6740446"/>
              <a:ext cx="5038725" cy="971550"/>
            </a:xfrm>
            <a:prstGeom prst="rect">
              <a:avLst/>
            </a:prstGeom>
          </p:spPr>
        </p:pic>
        <p:sp>
          <p:nvSpPr>
            <p:cNvPr id="16" name="Textfeld 18">
              <a:extLst>
                <a:ext uri="{FF2B5EF4-FFF2-40B4-BE49-F238E27FC236}">
                  <a16:creationId xmlns:a16="http://schemas.microsoft.com/office/drawing/2014/main" id="{BF68B710-C58E-CA81-5536-4773DC1753B0}"/>
                </a:ext>
              </a:extLst>
            </p:cNvPr>
            <p:cNvSpPr txBox="1"/>
            <p:nvPr/>
          </p:nvSpPr>
          <p:spPr>
            <a:xfrm>
              <a:off x="1524850" y="7654340"/>
              <a:ext cx="1247775" cy="295275"/>
            </a:xfrm>
            <a:prstGeom prst="rect">
              <a:avLst/>
            </a:prstGeom>
            <a:solidFill>
              <a:srgbClr val="0070C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feld 19">
              <a:extLst>
                <a:ext uri="{FF2B5EF4-FFF2-40B4-BE49-F238E27FC236}">
                  <a16:creationId xmlns:a16="http://schemas.microsoft.com/office/drawing/2014/main" id="{743F1971-284A-F43A-0A37-A97165894B85}"/>
                </a:ext>
              </a:extLst>
            </p:cNvPr>
            <p:cNvSpPr txBox="1"/>
            <p:nvPr/>
          </p:nvSpPr>
          <p:spPr>
            <a:xfrm>
              <a:off x="2772625" y="7654511"/>
              <a:ext cx="1247775" cy="295275"/>
            </a:xfrm>
            <a:prstGeom prst="rect">
              <a:avLst/>
            </a:prstGeom>
            <a:solidFill>
              <a:srgbClr val="C0000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feld 21">
              <a:extLst>
                <a:ext uri="{FF2B5EF4-FFF2-40B4-BE49-F238E27FC236}">
                  <a16:creationId xmlns:a16="http://schemas.microsoft.com/office/drawing/2014/main" id="{D808CB86-4BB4-53A9-2ABD-54E4C05A1C06}"/>
                </a:ext>
              </a:extLst>
            </p:cNvPr>
            <p:cNvSpPr txBox="1"/>
            <p:nvPr/>
          </p:nvSpPr>
          <p:spPr>
            <a:xfrm>
              <a:off x="4025005" y="7651962"/>
              <a:ext cx="933450" cy="295275"/>
            </a:xfrm>
            <a:prstGeom prst="rect">
              <a:avLst/>
            </a:prstGeom>
            <a:solidFill>
              <a:srgbClr val="7030A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feld 22">
              <a:extLst>
                <a:ext uri="{FF2B5EF4-FFF2-40B4-BE49-F238E27FC236}">
                  <a16:creationId xmlns:a16="http://schemas.microsoft.com/office/drawing/2014/main" id="{1F13B439-7804-4DE7-81DD-8AF7D90A44DF}"/>
                </a:ext>
              </a:extLst>
            </p:cNvPr>
            <p:cNvSpPr txBox="1"/>
            <p:nvPr/>
          </p:nvSpPr>
          <p:spPr>
            <a:xfrm>
              <a:off x="4968705" y="7656089"/>
              <a:ext cx="1143000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8.Takt</a:t>
              </a:r>
            </a:p>
          </p:txBody>
        </p:sp>
      </p:grpSp>
      <p:pic>
        <p:nvPicPr>
          <p:cNvPr id="3" name="Bild 2">
            <a:extLst>
              <a:ext uri="{FF2B5EF4-FFF2-40B4-BE49-F238E27FC236}">
                <a16:creationId xmlns:a16="http://schemas.microsoft.com/office/drawing/2014/main" id="{620C277E-A8F6-8EE4-8219-3F98009FC6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364" y="1750513"/>
            <a:ext cx="914400" cy="210947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A829F8CC-F0EF-0B13-1F60-E0B1060D0647}"/>
              </a:ext>
            </a:extLst>
          </p:cNvPr>
          <p:cNvSpPr/>
          <p:nvPr/>
        </p:nvSpPr>
        <p:spPr>
          <a:xfrm>
            <a:off x="6217920" y="7638757"/>
            <a:ext cx="91530" cy="295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F251F3C6-F787-E902-BF09-0E63AAF35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E3A62569-95ED-93BB-2A18-71DB524A7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2D35E7E2-78C2-5BA9-E0A3-B5805C320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2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309170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167</Words>
  <Application>Microsoft Office PowerPoint</Application>
  <PresentationFormat>Benutzerdefiniert</PresentationFormat>
  <Paragraphs>31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Franz Mauthner</dc:creator>
  <cp:lastModifiedBy>Franz Mauthner</cp:lastModifiedBy>
  <cp:revision>12</cp:revision>
  <cp:lastPrinted>2022-10-27T08:51:27Z</cp:lastPrinted>
  <dcterms:created xsi:type="dcterms:W3CDTF">2022-10-10T16:33:36Z</dcterms:created>
  <dcterms:modified xsi:type="dcterms:W3CDTF">2022-11-25T11:22:45Z</dcterms:modified>
</cp:coreProperties>
</file>