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CB311-FB79-4CE0-B701-DFB6D917EC60}" type="datetimeFigureOut">
              <a:rPr lang="de-AT" smtClean="0"/>
              <a:t>06.11.2022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B5C25-1A8A-43F9-9380-01AE82E94F8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5952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06.11.2022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Mauthner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09C8B47-7064-65C3-128D-7DBF73D73047}"/>
              </a:ext>
            </a:extLst>
          </p:cNvPr>
          <p:cNvGrpSpPr/>
          <p:nvPr/>
        </p:nvGrpSpPr>
        <p:grpSpPr>
          <a:xfrm>
            <a:off x="1099567" y="6491906"/>
            <a:ext cx="1585204" cy="2798504"/>
            <a:chOff x="1005178" y="6840260"/>
            <a:chExt cx="1295400" cy="2454697"/>
          </a:xfrm>
        </p:grpSpPr>
        <p:pic>
          <p:nvPicPr>
            <p:cNvPr id="3" name="Bild 5">
              <a:extLst>
                <a:ext uri="{FF2B5EF4-FFF2-40B4-BE49-F238E27FC236}">
                  <a16:creationId xmlns:a16="http://schemas.microsoft.com/office/drawing/2014/main" id="{7357EC36-8528-4B1D-07F0-9847FAB05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5178" y="6840260"/>
              <a:ext cx="1295400" cy="245469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B1A40D18-0725-D417-EEF2-D4833DEDDD34}"/>
                </a:ext>
              </a:extLst>
            </p:cNvPr>
            <p:cNvGrpSpPr/>
            <p:nvPr/>
          </p:nvGrpSpPr>
          <p:grpSpPr>
            <a:xfrm>
              <a:off x="1180213" y="7030959"/>
              <a:ext cx="503555" cy="390525"/>
              <a:chOff x="0" y="0"/>
              <a:chExt cx="514423" cy="400951"/>
            </a:xfrm>
          </p:grpSpPr>
          <p:sp>
            <p:nvSpPr>
              <p:cNvPr id="12" name="Bogen 154">
                <a:extLst>
                  <a:ext uri="{FF2B5EF4-FFF2-40B4-BE49-F238E27FC236}">
                    <a16:creationId xmlns:a16="http://schemas.microsoft.com/office/drawing/2014/main" id="{0DDB8C75-9756-4BD2-ACFF-9BA9F580DCD7}"/>
                  </a:ext>
                </a:extLst>
              </p:cNvPr>
              <p:cNvSpPr/>
              <p:nvPr/>
            </p:nvSpPr>
            <p:spPr>
              <a:xfrm rot="18751602">
                <a:off x="56736" y="-56736"/>
                <a:ext cx="400951" cy="514423"/>
              </a:xfrm>
              <a:custGeom>
                <a:avLst/>
                <a:gdLst>
                  <a:gd name="f0" fmla="val 10800000"/>
                  <a:gd name="f1" fmla="val 5400000"/>
                  <a:gd name="f2" fmla="val 162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1"/>
                  <a:gd name="f10" fmla="val 177"/>
                  <a:gd name="f11" fmla="val 270"/>
                  <a:gd name="f12" fmla="+- 0 0 -267"/>
                  <a:gd name="f13" fmla="+- 0 0 -223"/>
                  <a:gd name="f14" fmla="+- 0 0 -180"/>
                  <a:gd name="f15" fmla="abs f4"/>
                  <a:gd name="f16" fmla="abs f5"/>
                  <a:gd name="f17" fmla="abs f6"/>
                  <a:gd name="f18" fmla="+- 0 0 f10"/>
                  <a:gd name="f19" fmla="+- 0 0 f11"/>
                  <a:gd name="f20" fmla="*/ f12 f0 1"/>
                  <a:gd name="f21" fmla="*/ f13 f0 1"/>
                  <a:gd name="f22" fmla="*/ f14 f0 1"/>
                  <a:gd name="f23" fmla="?: f15 f4 1"/>
                  <a:gd name="f24" fmla="?: f16 f5 1"/>
                  <a:gd name="f25" fmla="?: f17 f6 1"/>
                  <a:gd name="f26" fmla="*/ f18 f0 1"/>
                  <a:gd name="f27" fmla="*/ f19 f0 1"/>
                  <a:gd name="f28" fmla="*/ f20 1 f3"/>
                  <a:gd name="f29" fmla="*/ f21 1 f3"/>
                  <a:gd name="f30" fmla="*/ f22 1 f3"/>
                  <a:gd name="f31" fmla="*/ f23 1 21600"/>
                  <a:gd name="f32" fmla="*/ f24 1 21600"/>
                  <a:gd name="f33" fmla="*/ 21600 f23 1"/>
                  <a:gd name="f34" fmla="*/ 21600 f24 1"/>
                  <a:gd name="f35" fmla="*/ f26 1 f3"/>
                  <a:gd name="f36" fmla="*/ f27 1 f3"/>
                  <a:gd name="f37" fmla="+- f28 0 f1"/>
                  <a:gd name="f38" fmla="+- f29 0 f1"/>
                  <a:gd name="f39" fmla="+- f30 0 f1"/>
                  <a:gd name="f40" fmla="min f32 f31"/>
                  <a:gd name="f41" fmla="*/ f33 1 f25"/>
                  <a:gd name="f42" fmla="*/ f34 1 f25"/>
                  <a:gd name="f43" fmla="+- f35 0 f1"/>
                  <a:gd name="f44" fmla="+- f36 0 f1"/>
                  <a:gd name="f45" fmla="val f41"/>
                  <a:gd name="f46" fmla="val f42"/>
                  <a:gd name="f47" fmla="+- 0 0 f43"/>
                  <a:gd name="f48" fmla="+- 0 0 f44"/>
                  <a:gd name="f49" fmla="+- f46 0 f7"/>
                  <a:gd name="f50" fmla="+- f45 0 f7"/>
                  <a:gd name="f51" fmla="+- f48 0 f47"/>
                  <a:gd name="f52" fmla="+- f47 f1 0"/>
                  <a:gd name="f53" fmla="+- f48 f1 0"/>
                  <a:gd name="f54" fmla="+- 21600000 0 f47"/>
                  <a:gd name="f55" fmla="+- f1 0 f47"/>
                  <a:gd name="f56" fmla="+- 27000000 0 f47"/>
                  <a:gd name="f57" fmla="+- f0 0 f47"/>
                  <a:gd name="f58" fmla="+- 32400000 0 f47"/>
                  <a:gd name="f59" fmla="+- f2 0 f47"/>
                  <a:gd name="f60" fmla="+- 37800000 0 f47"/>
                  <a:gd name="f61" fmla="*/ f49 1 2"/>
                  <a:gd name="f62" fmla="*/ f50 1 2"/>
                  <a:gd name="f63" fmla="+- f51 21600000 0"/>
                  <a:gd name="f64" fmla="?: f55 f55 f56"/>
                  <a:gd name="f65" fmla="?: f57 f57 f58"/>
                  <a:gd name="f66" fmla="?: f59 f59 f60"/>
                  <a:gd name="f67" fmla="*/ f52 f8 1"/>
                  <a:gd name="f68" fmla="*/ f53 f8 1"/>
                  <a:gd name="f69" fmla="+- f7 f61 0"/>
                  <a:gd name="f70" fmla="+- f7 f62 0"/>
                  <a:gd name="f71" fmla="?: f51 f51 f63"/>
                  <a:gd name="f72" fmla="*/ f67 1 f0"/>
                  <a:gd name="f73" fmla="*/ f68 1 f0"/>
                  <a:gd name="f74" fmla="*/ f62 f40 1"/>
                  <a:gd name="f75" fmla="*/ f61 f40 1"/>
                  <a:gd name="f76" fmla="+- f71 0 f54"/>
                  <a:gd name="f77" fmla="+- f71 0 f64"/>
                  <a:gd name="f78" fmla="+- f71 0 f65"/>
                  <a:gd name="f79" fmla="+- f71 0 f66"/>
                  <a:gd name="f80" fmla="+- 0 0 f72"/>
                  <a:gd name="f81" fmla="+- 0 0 f73"/>
                  <a:gd name="f82" fmla="*/ f70 f40 1"/>
                  <a:gd name="f83" fmla="*/ f69 f40 1"/>
                  <a:gd name="f84" fmla="+- 0 0 f80"/>
                  <a:gd name="f85" fmla="+- 0 0 f81"/>
                  <a:gd name="f86" fmla="*/ f84 f0 1"/>
                  <a:gd name="f87" fmla="*/ f85 f0 1"/>
                  <a:gd name="f88" fmla="*/ f86 1 f8"/>
                  <a:gd name="f89" fmla="*/ f87 1 f8"/>
                  <a:gd name="f90" fmla="+- f88 0 f1"/>
                  <a:gd name="f91" fmla="+- f89 0 f1"/>
                  <a:gd name="f92" fmla="sin 1 f90"/>
                  <a:gd name="f93" fmla="cos 1 f90"/>
                  <a:gd name="f94" fmla="sin 1 f91"/>
                  <a:gd name="f95" fmla="cos 1 f91"/>
                  <a:gd name="f96" fmla="+- 0 0 f92"/>
                  <a:gd name="f97" fmla="+- 0 0 f93"/>
                  <a:gd name="f98" fmla="+- 0 0 f94"/>
                  <a:gd name="f99" fmla="+- 0 0 f95"/>
                  <a:gd name="f100" fmla="+- 0 0 f96"/>
                  <a:gd name="f101" fmla="+- 0 0 f97"/>
                  <a:gd name="f102" fmla="+- 0 0 f98"/>
                  <a:gd name="f103" fmla="+- 0 0 f99"/>
                  <a:gd name="f104" fmla="val f100"/>
                  <a:gd name="f105" fmla="val f101"/>
                  <a:gd name="f106" fmla="val f102"/>
                  <a:gd name="f107" fmla="val f103"/>
                  <a:gd name="f108" fmla="*/ f104 f62 1"/>
                  <a:gd name="f109" fmla="*/ f105 f61 1"/>
                  <a:gd name="f110" fmla="*/ f106 f62 1"/>
                  <a:gd name="f111" fmla="*/ f107 f61 1"/>
                  <a:gd name="f112" fmla="+- 0 0 f109"/>
                  <a:gd name="f113" fmla="+- 0 0 f108"/>
                  <a:gd name="f114" fmla="+- 0 0 f111"/>
                  <a:gd name="f115" fmla="+- 0 0 f110"/>
                  <a:gd name="f116" fmla="+- 0 0 f112"/>
                  <a:gd name="f117" fmla="+- 0 0 f113"/>
                  <a:gd name="f118" fmla="+- 0 0 f114"/>
                  <a:gd name="f119" fmla="+- 0 0 f115"/>
                  <a:gd name="f120" fmla="at2 f116 f117"/>
                  <a:gd name="f121" fmla="at2 f118 f119"/>
                  <a:gd name="f122" fmla="+- f120 f1 0"/>
                  <a:gd name="f123" fmla="+- f121 f1 0"/>
                  <a:gd name="f124" fmla="*/ f122 f8 1"/>
                  <a:gd name="f125" fmla="*/ f123 f8 1"/>
                  <a:gd name="f126" fmla="*/ f124 1 f0"/>
                  <a:gd name="f127" fmla="*/ f125 1 f0"/>
                  <a:gd name="f128" fmla="+- 0 0 f126"/>
                  <a:gd name="f129" fmla="+- 0 0 f127"/>
                  <a:gd name="f130" fmla="val f128"/>
                  <a:gd name="f131" fmla="val f129"/>
                  <a:gd name="f132" fmla="+- 0 0 f130"/>
                  <a:gd name="f133" fmla="+- 0 0 f131"/>
                  <a:gd name="f134" fmla="*/ f132 f0 1"/>
                  <a:gd name="f135" fmla="*/ f133 f0 1"/>
                  <a:gd name="f136" fmla="*/ f134 1 f8"/>
                  <a:gd name="f137" fmla="*/ f135 1 f8"/>
                  <a:gd name="f138" fmla="+- f136 0 f1"/>
                  <a:gd name="f139" fmla="+- f137 0 f1"/>
                  <a:gd name="f140" fmla="+- f138 f1 0"/>
                  <a:gd name="f141" fmla="+- f139 f1 0"/>
                  <a:gd name="f142" fmla="*/ f140 f8 1"/>
                  <a:gd name="f143" fmla="*/ f141 f8 1"/>
                  <a:gd name="f144" fmla="*/ f142 1 f0"/>
                  <a:gd name="f145" fmla="*/ f143 1 f0"/>
                  <a:gd name="f146" fmla="+- 0 0 f144"/>
                  <a:gd name="f147" fmla="+- 0 0 f145"/>
                  <a:gd name="f148" fmla="+- 0 0 f146"/>
                  <a:gd name="f149" fmla="+- 0 0 f147"/>
                  <a:gd name="f150" fmla="*/ f148 f0 1"/>
                  <a:gd name="f151" fmla="*/ f149 f0 1"/>
                  <a:gd name="f152" fmla="*/ f150 1 f8"/>
                  <a:gd name="f153" fmla="*/ f151 1 f8"/>
                  <a:gd name="f154" fmla="+- f152 0 f1"/>
                  <a:gd name="f155" fmla="+- f153 0 f1"/>
                  <a:gd name="f156" fmla="cos 1 f154"/>
                  <a:gd name="f157" fmla="sin 1 f154"/>
                  <a:gd name="f158" fmla="cos 1 f155"/>
                  <a:gd name="f159" fmla="sin 1 f155"/>
                  <a:gd name="f160" fmla="+- 0 0 f156"/>
                  <a:gd name="f161" fmla="+- 0 0 f157"/>
                  <a:gd name="f162" fmla="+- 0 0 f158"/>
                  <a:gd name="f163" fmla="+- 0 0 f159"/>
                  <a:gd name="f164" fmla="+- 0 0 f160"/>
                  <a:gd name="f165" fmla="+- 0 0 f161"/>
                  <a:gd name="f166" fmla="+- 0 0 f162"/>
                  <a:gd name="f167" fmla="+- 0 0 f163"/>
                  <a:gd name="f168" fmla="val f164"/>
                  <a:gd name="f169" fmla="val f165"/>
                  <a:gd name="f170" fmla="val f166"/>
                  <a:gd name="f171" fmla="val f167"/>
                  <a:gd name="f172" fmla="+- 0 0 f168"/>
                  <a:gd name="f173" fmla="+- 0 0 f169"/>
                  <a:gd name="f174" fmla="+- 0 0 f170"/>
                  <a:gd name="f175" fmla="+- 0 0 f171"/>
                  <a:gd name="f176" fmla="*/ f9 f172 1"/>
                  <a:gd name="f177" fmla="*/ f9 f173 1"/>
                  <a:gd name="f178" fmla="*/ f9 f174 1"/>
                  <a:gd name="f179" fmla="*/ f9 f175 1"/>
                  <a:gd name="f180" fmla="*/ f176 f62 1"/>
                  <a:gd name="f181" fmla="*/ f177 f61 1"/>
                  <a:gd name="f182" fmla="*/ f178 f62 1"/>
                  <a:gd name="f183" fmla="*/ f179 f61 1"/>
                  <a:gd name="f184" fmla="+- f70 f180 0"/>
                  <a:gd name="f185" fmla="+- f69 f181 0"/>
                  <a:gd name="f186" fmla="+- f70 f182 0"/>
                  <a:gd name="f187" fmla="+- f69 f183 0"/>
                  <a:gd name="f188" fmla="max f184 f186"/>
                  <a:gd name="f189" fmla="max f185 f187"/>
                  <a:gd name="f190" fmla="min f184 f186"/>
                  <a:gd name="f191" fmla="min f185 f187"/>
                  <a:gd name="f192" fmla="*/ f184 f40 1"/>
                  <a:gd name="f193" fmla="*/ f185 f40 1"/>
                  <a:gd name="f194" fmla="*/ f186 f40 1"/>
                  <a:gd name="f195" fmla="*/ f187 f40 1"/>
                  <a:gd name="f196" fmla="?: f76 f45 f188"/>
                  <a:gd name="f197" fmla="?: f77 f46 f189"/>
                  <a:gd name="f198" fmla="?: f78 f7 f190"/>
                  <a:gd name="f199" fmla="?: f79 f7 f191"/>
                  <a:gd name="f200" fmla="*/ f198 f40 1"/>
                  <a:gd name="f201" fmla="*/ f199 f40 1"/>
                  <a:gd name="f202" fmla="*/ f196 f40 1"/>
                  <a:gd name="f203" fmla="*/ f197 f40 1"/>
                </a:gdLst>
                <a:ahLst/>
                <a:cxnLst>
                  <a:cxn ang="3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7">
                    <a:pos x="f192" y="f193"/>
                  </a:cxn>
                  <a:cxn ang="f38">
                    <a:pos x="f82" y="f83"/>
                  </a:cxn>
                  <a:cxn ang="f39">
                    <a:pos x="f194" y="f195"/>
                  </a:cxn>
                </a:cxnLst>
                <a:rect l="f200" t="f201" r="f202" b="f203"/>
                <a:pathLst>
                  <a:path stroke="0">
                    <a:moveTo>
                      <a:pt x="f192" y="f193"/>
                    </a:moveTo>
                    <a:arcTo wR="f74" hR="f75" stAng="f47" swAng="f71"/>
                    <a:lnTo>
                      <a:pt x="f82" y="f83"/>
                    </a:lnTo>
                    <a:close/>
                  </a:path>
                  <a:path fill="none">
                    <a:moveTo>
                      <a:pt x="f192" y="f193"/>
                    </a:moveTo>
                    <a:arcTo wR="f74" hR="f75" stAng="f47" swAng="f71"/>
                  </a:path>
                </a:pathLst>
              </a:custGeom>
              <a:noFill/>
              <a:ln w="9528">
                <a:solidFill>
                  <a:srgbClr val="FF000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/>
              <a:lstStyle/>
              <a:p>
                <a:endParaRPr lang="de-AT"/>
              </a:p>
            </p:txBody>
          </p:sp>
          <p:cxnSp>
            <p:nvCxnSpPr>
              <p:cNvPr id="15" name="Gerade Verbindung mit Pfeil 14">
                <a:extLst>
                  <a:ext uri="{FF2B5EF4-FFF2-40B4-BE49-F238E27FC236}">
                    <a16:creationId xmlns:a16="http://schemas.microsoft.com/office/drawing/2014/main" id="{3CCB2B2C-B0A0-ECA3-10B2-EE68FE795EFC}"/>
                  </a:ext>
                </a:extLst>
              </p:cNvPr>
              <p:cNvCxnSpPr/>
              <p:nvPr/>
            </p:nvCxnSpPr>
            <p:spPr>
              <a:xfrm rot="18751602">
                <a:off x="400119" y="49553"/>
                <a:ext cx="0" cy="19588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  <p:cxnSp>
            <p:nvCxnSpPr>
              <p:cNvPr id="16" name="Gerade Verbindung mit Pfeil 15">
                <a:extLst>
                  <a:ext uri="{FF2B5EF4-FFF2-40B4-BE49-F238E27FC236}">
                    <a16:creationId xmlns:a16="http://schemas.microsoft.com/office/drawing/2014/main" id="{3B1B2F2A-098D-C8D4-669A-FD39AD2C4FBF}"/>
                  </a:ext>
                </a:extLst>
              </p:cNvPr>
              <p:cNvCxnSpPr/>
              <p:nvPr/>
            </p:nvCxnSpPr>
            <p:spPr>
              <a:xfrm rot="18751602" flipH="1" flipV="1">
                <a:off x="27508" y="48598"/>
                <a:ext cx="40343" cy="284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</p:grpSp>
      </p:grpSp>
      <p:sp>
        <p:nvSpPr>
          <p:cNvPr id="5" name="Textfeld 8">
            <a:extLst>
              <a:ext uri="{FF2B5EF4-FFF2-40B4-BE49-F238E27FC236}">
                <a16:creationId xmlns:a16="http://schemas.microsoft.com/office/drawing/2014/main" id="{AD8EB93B-4D2F-9996-C107-04993F022F61}"/>
              </a:ext>
            </a:extLst>
          </p:cNvPr>
          <p:cNvSpPr txBox="1"/>
          <p:nvPr/>
        </p:nvSpPr>
        <p:spPr>
          <a:xfrm>
            <a:off x="2541587" y="1168859"/>
            <a:ext cx="2634261" cy="17652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Tuba mit Kreuzgurt wird vor dem Körper getragen. Die rechte Hand hat den Daumen im Ring. Die Finger liegen in Griffstellung.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4. Takt wird der Tambourstab auf die rechte 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Instrumente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id="{D6AECA0F-B3BE-AFC5-1C93-EF8922CA7708}"/>
              </a:ext>
            </a:extLst>
          </p:cNvPr>
          <p:cNvSpPr txBox="1"/>
          <p:nvPr/>
        </p:nvSpPr>
        <p:spPr>
          <a:xfrm>
            <a:off x="2710529" y="333401"/>
            <a:ext cx="2155939" cy="23839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id="{C7E8F041-6DC0-67CB-ECD6-0B2B6842A571}"/>
              </a:ext>
            </a:extLst>
          </p:cNvPr>
          <p:cNvSpPr txBox="1"/>
          <p:nvPr/>
        </p:nvSpPr>
        <p:spPr>
          <a:xfrm>
            <a:off x="5749560" y="867611"/>
            <a:ext cx="113347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E00FE3B-9ADE-E445-3C7D-90471BFA0D2E}"/>
              </a:ext>
            </a:extLst>
          </p:cNvPr>
          <p:cNvGrpSpPr/>
          <p:nvPr/>
        </p:nvGrpSpPr>
        <p:grpSpPr>
          <a:xfrm>
            <a:off x="506900" y="571800"/>
            <a:ext cx="1536409" cy="2798504"/>
            <a:chOff x="729921" y="571800"/>
            <a:chExt cx="1405176" cy="26193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641EAC8-E1C3-E0F9-C2C6-64EA31CC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97" y="571800"/>
              <a:ext cx="1295400" cy="26193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1DFE6EA-3AE4-99A0-25B8-1C47F1E06548}"/>
                </a:ext>
              </a:extLst>
            </p:cNvPr>
            <p:cNvCxnSpPr/>
            <p:nvPr/>
          </p:nvCxnSpPr>
          <p:spPr>
            <a:xfrm flipH="1">
              <a:off x="729921" y="2121426"/>
              <a:ext cx="44767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C1EB030F-B9B8-292C-5629-5C10161B3784}"/>
              </a:ext>
            </a:extLst>
          </p:cNvPr>
          <p:cNvSpPr txBox="1"/>
          <p:nvPr/>
        </p:nvSpPr>
        <p:spPr>
          <a:xfrm>
            <a:off x="2541588" y="4200787"/>
            <a:ext cx="2634260" cy="1295662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5. Takt wird der Tambourstab nach innen in die Grundstellung gebracht</a:t>
            </a: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linke Hand umfasst den unteren Bogen in Haltestellung</a:t>
            </a:r>
            <a:endParaRPr lang="de-AT" sz="1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736FBA8-023F-9954-D576-70D70523F295}"/>
              </a:ext>
            </a:extLst>
          </p:cNvPr>
          <p:cNvGrpSpPr/>
          <p:nvPr/>
        </p:nvGrpSpPr>
        <p:grpSpPr>
          <a:xfrm>
            <a:off x="584706" y="3817952"/>
            <a:ext cx="1380046" cy="2322830"/>
            <a:chOff x="782417" y="3733728"/>
            <a:chExt cx="1380046" cy="232283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A4DC4E9-9793-6A36-4764-1C205453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63" y="3733728"/>
              <a:ext cx="1066800" cy="232283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B0FA5A71-BE6C-B66B-B127-84E0F4157A92}"/>
                </a:ext>
              </a:extLst>
            </p:cNvPr>
            <p:cNvCxnSpPr/>
            <p:nvPr/>
          </p:nvCxnSpPr>
          <p:spPr>
            <a:xfrm>
              <a:off x="782417" y="4722956"/>
              <a:ext cx="43116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feld 10">
            <a:extLst>
              <a:ext uri="{FF2B5EF4-FFF2-40B4-BE49-F238E27FC236}">
                <a16:creationId xmlns:a16="http://schemas.microsoft.com/office/drawing/2014/main" id="{53F04809-AA7E-6110-6C78-4D442C1B24C7}"/>
              </a:ext>
            </a:extLst>
          </p:cNvPr>
          <p:cNvSpPr txBox="1"/>
          <p:nvPr/>
        </p:nvSpPr>
        <p:spPr>
          <a:xfrm>
            <a:off x="2541587" y="7226222"/>
            <a:ext cx="2634260" cy="1630103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6. Takt erfolgt das ruckartige Schwenken des Tambourstabes nach links u. zurück.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Leertempo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Instrumente und Hände bleiben in der gleichen Lage.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03397C0B-E854-76D5-9D1D-3B1007E925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981" y="1174899"/>
            <a:ext cx="973296" cy="2195405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F6580DC2-A696-AD84-B63B-743BFB0B48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790" y="3737619"/>
            <a:ext cx="1024217" cy="2363578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294DF92D-8F70-087F-FAF8-72BCC2BDF4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70305" y="6810122"/>
            <a:ext cx="1024217" cy="2365453"/>
          </a:xfrm>
          <a:prstGeom prst="rect">
            <a:avLst/>
          </a:prstGeom>
        </p:spPr>
      </p:pic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59BB628D-FB78-B192-461A-79660A2DF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5F3044C6-D050-2A55-B6B8-2407D60F8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DDEEE1EF-8D5F-E068-1307-2C68E109A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9746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11">
            <a:extLst>
              <a:ext uri="{FF2B5EF4-FFF2-40B4-BE49-F238E27FC236}">
                <a16:creationId xmlns:a16="http://schemas.microsoft.com/office/drawing/2014/main" id="{AD638366-6006-6B19-326E-29B2ACB8733C}"/>
              </a:ext>
            </a:extLst>
          </p:cNvPr>
          <p:cNvSpPr txBox="1"/>
          <p:nvPr/>
        </p:nvSpPr>
        <p:spPr>
          <a:xfrm>
            <a:off x="2564673" y="1899468"/>
            <a:ext cx="2476500" cy="1500223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7. Takt wird der Tambourstab hochgestoßen.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alle Musiker ihre Instrumente 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endParaRPr lang="de-AT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5F52B1D-4469-42EE-DDEA-68B031E4C509}"/>
              </a:ext>
            </a:extLst>
          </p:cNvPr>
          <p:cNvGrpSpPr/>
          <p:nvPr/>
        </p:nvGrpSpPr>
        <p:grpSpPr>
          <a:xfrm>
            <a:off x="372451" y="522748"/>
            <a:ext cx="1657832" cy="3235803"/>
            <a:chOff x="372451" y="522748"/>
            <a:chExt cx="1657832" cy="323580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112F60A8-E640-F705-9432-F67ACEE4E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451" y="522748"/>
              <a:ext cx="1657832" cy="323580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5683E063-4DC5-6CFE-A4B3-37269F2DF17A}"/>
                </a:ext>
              </a:extLst>
            </p:cNvPr>
            <p:cNvCxnSpPr/>
            <p:nvPr/>
          </p:nvCxnSpPr>
          <p:spPr>
            <a:xfrm flipH="1" flipV="1">
              <a:off x="934661" y="891133"/>
              <a:ext cx="257175" cy="41910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10B485F-D892-D930-D311-A9DA56010DD6}"/>
              </a:ext>
            </a:extLst>
          </p:cNvPr>
          <p:cNvGrpSpPr/>
          <p:nvPr/>
        </p:nvGrpSpPr>
        <p:grpSpPr>
          <a:xfrm>
            <a:off x="1260475" y="4923857"/>
            <a:ext cx="5038725" cy="3276009"/>
            <a:chOff x="1260475" y="4679156"/>
            <a:chExt cx="5038725" cy="3276009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F51CD5D-F2FC-9CCC-3A57-ADDF640FA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4287" y="4679156"/>
              <a:ext cx="4991100" cy="1333500"/>
            </a:xfrm>
            <a:prstGeom prst="rect">
              <a:avLst/>
            </a:prstGeom>
          </p:spPr>
        </p:pic>
        <p:sp>
          <p:nvSpPr>
            <p:cNvPr id="9" name="Textfeld 14">
              <a:extLst>
                <a:ext uri="{FF2B5EF4-FFF2-40B4-BE49-F238E27FC236}">
                  <a16:creationId xmlns:a16="http://schemas.microsoft.com/office/drawing/2014/main" id="{B7E0472F-32A9-A421-496C-1AB83914C69A}"/>
                </a:ext>
              </a:extLst>
            </p:cNvPr>
            <p:cNvSpPr txBox="1"/>
            <p:nvPr/>
          </p:nvSpPr>
          <p:spPr>
            <a:xfrm>
              <a:off x="1490174" y="5980929"/>
              <a:ext cx="13811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1.Takt</a:t>
              </a:r>
            </a:p>
          </p:txBody>
        </p:sp>
        <p:sp>
          <p:nvSpPr>
            <p:cNvPr id="10" name="Textfeld 15">
              <a:extLst>
                <a:ext uri="{FF2B5EF4-FFF2-40B4-BE49-F238E27FC236}">
                  <a16:creationId xmlns:a16="http://schemas.microsoft.com/office/drawing/2014/main" id="{506403A3-C8CF-F772-AB36-04A291EED4AF}"/>
                </a:ext>
              </a:extLst>
            </p:cNvPr>
            <p:cNvSpPr txBox="1"/>
            <p:nvPr/>
          </p:nvSpPr>
          <p:spPr>
            <a:xfrm>
              <a:off x="2876678" y="5980928"/>
              <a:ext cx="10287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2.Takt</a:t>
              </a:r>
            </a:p>
          </p:txBody>
        </p:sp>
        <p:sp>
          <p:nvSpPr>
            <p:cNvPr id="12" name="Textfeld 16">
              <a:extLst>
                <a:ext uri="{FF2B5EF4-FFF2-40B4-BE49-F238E27FC236}">
                  <a16:creationId xmlns:a16="http://schemas.microsoft.com/office/drawing/2014/main" id="{8DB2AB61-3478-8BE5-809A-60AB19C24CB6}"/>
                </a:ext>
              </a:extLst>
            </p:cNvPr>
            <p:cNvSpPr txBox="1"/>
            <p:nvPr/>
          </p:nvSpPr>
          <p:spPr>
            <a:xfrm>
              <a:off x="3909409" y="5980928"/>
              <a:ext cx="11525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3.Takt</a:t>
              </a:r>
            </a:p>
          </p:txBody>
        </p:sp>
        <p:sp>
          <p:nvSpPr>
            <p:cNvPr id="14" name="Textfeld 17">
              <a:extLst>
                <a:ext uri="{FF2B5EF4-FFF2-40B4-BE49-F238E27FC236}">
                  <a16:creationId xmlns:a16="http://schemas.microsoft.com/office/drawing/2014/main" id="{6C96232D-6279-F623-3010-F441441F1A53}"/>
                </a:ext>
              </a:extLst>
            </p:cNvPr>
            <p:cNvSpPr txBox="1"/>
            <p:nvPr/>
          </p:nvSpPr>
          <p:spPr>
            <a:xfrm>
              <a:off x="5069255" y="5980927"/>
              <a:ext cx="1019175" cy="29527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4.Takt</a:t>
              </a:r>
              <a:endPara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9E7ACE9E-880A-2E12-0D36-F229805B4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475" y="6740446"/>
              <a:ext cx="5038725" cy="971550"/>
            </a:xfrm>
            <a:prstGeom prst="rect">
              <a:avLst/>
            </a:prstGeom>
          </p:spPr>
        </p:pic>
        <p:sp>
          <p:nvSpPr>
            <p:cNvPr id="16" name="Textfeld 18">
              <a:extLst>
                <a:ext uri="{FF2B5EF4-FFF2-40B4-BE49-F238E27FC236}">
                  <a16:creationId xmlns:a16="http://schemas.microsoft.com/office/drawing/2014/main" id="{BF68B710-C58E-CA81-5536-4773DC1753B0}"/>
                </a:ext>
              </a:extLst>
            </p:cNvPr>
            <p:cNvSpPr txBox="1"/>
            <p:nvPr/>
          </p:nvSpPr>
          <p:spPr>
            <a:xfrm>
              <a:off x="1524850" y="7655995"/>
              <a:ext cx="1247775" cy="295275"/>
            </a:xfrm>
            <a:prstGeom prst="rect">
              <a:avLst/>
            </a:prstGeom>
            <a:solidFill>
              <a:srgbClr val="0070C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19">
              <a:extLst>
                <a:ext uri="{FF2B5EF4-FFF2-40B4-BE49-F238E27FC236}">
                  <a16:creationId xmlns:a16="http://schemas.microsoft.com/office/drawing/2014/main" id="{743F1971-284A-F43A-0A37-A97165894B85}"/>
                </a:ext>
              </a:extLst>
            </p:cNvPr>
            <p:cNvSpPr txBox="1"/>
            <p:nvPr/>
          </p:nvSpPr>
          <p:spPr>
            <a:xfrm>
              <a:off x="2778004" y="7659890"/>
              <a:ext cx="1247775" cy="295275"/>
            </a:xfrm>
            <a:prstGeom prst="rect">
              <a:avLst/>
            </a:prstGeom>
            <a:solidFill>
              <a:srgbClr val="C0000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id="{D808CB86-4BB4-53A9-2ABD-54E4C05A1C06}"/>
                </a:ext>
              </a:extLst>
            </p:cNvPr>
            <p:cNvSpPr txBox="1"/>
            <p:nvPr/>
          </p:nvSpPr>
          <p:spPr>
            <a:xfrm>
              <a:off x="4030384" y="7657341"/>
              <a:ext cx="933450" cy="295275"/>
            </a:xfrm>
            <a:prstGeom prst="rect">
              <a:avLst/>
            </a:prstGeom>
            <a:solidFill>
              <a:srgbClr val="7030A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id="{1F13B439-7804-4DE7-81DD-8AF7D90A44DF}"/>
                </a:ext>
              </a:extLst>
            </p:cNvPr>
            <p:cNvSpPr txBox="1"/>
            <p:nvPr/>
          </p:nvSpPr>
          <p:spPr>
            <a:xfrm>
              <a:off x="4968705" y="7656089"/>
              <a:ext cx="11430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8.Takt</a:t>
              </a:r>
            </a:p>
          </p:txBody>
        </p:sp>
      </p:grpSp>
      <p:pic>
        <p:nvPicPr>
          <p:cNvPr id="25" name="Grafik 24">
            <a:extLst>
              <a:ext uri="{FF2B5EF4-FFF2-40B4-BE49-F238E27FC236}">
                <a16:creationId xmlns:a16="http://schemas.microsoft.com/office/drawing/2014/main" id="{781408E7-22AF-0457-9760-EC34E3F1D3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982" y="1415525"/>
            <a:ext cx="891913" cy="2157855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EFAF7268-69C0-2165-1057-9F5177EB6C0F}"/>
              </a:ext>
            </a:extLst>
          </p:cNvPr>
          <p:cNvSpPr/>
          <p:nvPr/>
        </p:nvSpPr>
        <p:spPr>
          <a:xfrm>
            <a:off x="6185647" y="7686339"/>
            <a:ext cx="89740" cy="270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A26E7414-F6E1-0107-6DCB-DA8E72EFB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9720E2B4-FE46-3CCC-06F3-2313BCA8E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7DAA996C-8F28-B13E-0A3E-FE94439C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09170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24">
            <a:extLst>
              <a:ext uri="{FF2B5EF4-FFF2-40B4-BE49-F238E27FC236}">
                <a16:creationId xmlns:a16="http://schemas.microsoft.com/office/drawing/2014/main" id="{79B5C4B7-2042-73F0-F710-04DD194C256A}"/>
              </a:ext>
            </a:extLst>
          </p:cNvPr>
          <p:cNvSpPr txBox="1"/>
          <p:nvPr/>
        </p:nvSpPr>
        <p:spPr>
          <a:xfrm>
            <a:off x="2742565" y="513708"/>
            <a:ext cx="2074545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Absetzen der Instrumente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29">
            <a:extLst>
              <a:ext uri="{FF2B5EF4-FFF2-40B4-BE49-F238E27FC236}">
                <a16:creationId xmlns:a16="http://schemas.microsoft.com/office/drawing/2014/main" id="{83722D47-BE03-650F-71C1-4025E772E703}"/>
              </a:ext>
            </a:extLst>
          </p:cNvPr>
          <p:cNvSpPr txBox="1"/>
          <p:nvPr/>
        </p:nvSpPr>
        <p:spPr>
          <a:xfrm>
            <a:off x="2541588" y="1830643"/>
            <a:ext cx="2476500" cy="14668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Beendigung des Marsches wird im nächsten Takt auf „eins“ der Tambourstab heruntergenommen.</a:t>
            </a:r>
            <a:endParaRPr lang="de-AT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die Musiker ihr Instrument vor die Körpermitte ab.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Textfeld 30">
            <a:extLst>
              <a:ext uri="{FF2B5EF4-FFF2-40B4-BE49-F238E27FC236}">
                <a16:creationId xmlns:a16="http://schemas.microsoft.com/office/drawing/2014/main" id="{7DBADF2A-C875-2590-42B4-D54ABCC6710B}"/>
              </a:ext>
            </a:extLst>
          </p:cNvPr>
          <p:cNvSpPr txBox="1"/>
          <p:nvPr/>
        </p:nvSpPr>
        <p:spPr>
          <a:xfrm>
            <a:off x="2565652" y="4707731"/>
            <a:ext cx="2476500" cy="162871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gedreht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Leertempo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Instrumente und Hände bleiben in der gleichen Lage.</a:t>
            </a:r>
            <a:endParaRPr lang="de-AT" sz="11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feld 31">
            <a:extLst>
              <a:ext uri="{FF2B5EF4-FFF2-40B4-BE49-F238E27FC236}">
                <a16:creationId xmlns:a16="http://schemas.microsoft.com/office/drawing/2014/main" id="{F4947D11-CB18-D387-53DC-6E6C10BC619F}"/>
              </a:ext>
            </a:extLst>
          </p:cNvPr>
          <p:cNvSpPr txBox="1"/>
          <p:nvPr/>
        </p:nvSpPr>
        <p:spPr>
          <a:xfrm>
            <a:off x="2541588" y="7613798"/>
            <a:ext cx="2476500" cy="1628714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in die Grundstellung gebracht.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linke Hand wird von der Haltestellung an die linke Körperseite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EFE99C9-A3DF-D29B-FBA0-3FEF4F46D3FF}"/>
              </a:ext>
            </a:extLst>
          </p:cNvPr>
          <p:cNvGrpSpPr/>
          <p:nvPr/>
        </p:nvGrpSpPr>
        <p:grpSpPr>
          <a:xfrm>
            <a:off x="666232" y="4054854"/>
            <a:ext cx="912715" cy="733425"/>
            <a:chOff x="666232" y="4054854"/>
            <a:chExt cx="912715" cy="733425"/>
          </a:xfrm>
        </p:grpSpPr>
        <p:sp>
          <p:nvSpPr>
            <p:cNvPr id="20" name="Bogen 19">
              <a:extLst>
                <a:ext uri="{FF2B5EF4-FFF2-40B4-BE49-F238E27FC236}">
                  <a16:creationId xmlns:a16="http://schemas.microsoft.com/office/drawing/2014/main" id="{C7A5CE1A-237F-7978-3EE4-81C9E5DB5759}"/>
                </a:ext>
              </a:extLst>
            </p:cNvPr>
            <p:cNvSpPr/>
            <p:nvPr/>
          </p:nvSpPr>
          <p:spPr>
            <a:xfrm>
              <a:off x="693122" y="4054854"/>
              <a:ext cx="885825" cy="733425"/>
            </a:xfrm>
            <a:prstGeom prst="arc">
              <a:avLst>
                <a:gd name="adj1" fmla="val 11151721"/>
                <a:gd name="adj2" fmla="val 0"/>
              </a:avLst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977076BE-C491-69E4-0E00-DCF9575B10AE}"/>
                </a:ext>
              </a:extLst>
            </p:cNvPr>
            <p:cNvCxnSpPr/>
            <p:nvPr/>
          </p:nvCxnSpPr>
          <p:spPr>
            <a:xfrm rot="20700000" flipH="1">
              <a:off x="666232" y="4359776"/>
              <a:ext cx="45085" cy="8382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DF0E910-41D8-3015-8DC9-88457B0EC191}"/>
              </a:ext>
            </a:extLst>
          </p:cNvPr>
          <p:cNvGrpSpPr/>
          <p:nvPr/>
        </p:nvGrpSpPr>
        <p:grpSpPr>
          <a:xfrm>
            <a:off x="564525" y="1250972"/>
            <a:ext cx="1868577" cy="2472763"/>
            <a:chOff x="673011" y="1250972"/>
            <a:chExt cx="1868577" cy="2472763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DC133E9-086C-7424-7A68-0AED3A016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3011" y="1439919"/>
              <a:ext cx="1868577" cy="2283816"/>
            </a:xfrm>
            <a:prstGeom prst="rect">
              <a:avLst/>
            </a:prstGeom>
          </p:spPr>
        </p:pic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FF43A18F-DFB9-18B4-E46E-49B80A3E47AB}"/>
                </a:ext>
              </a:extLst>
            </p:cNvPr>
            <p:cNvGrpSpPr/>
            <p:nvPr/>
          </p:nvGrpSpPr>
          <p:grpSpPr>
            <a:xfrm>
              <a:off x="991540" y="1250972"/>
              <a:ext cx="894201" cy="733425"/>
              <a:chOff x="832268" y="745133"/>
              <a:chExt cx="894201" cy="733425"/>
            </a:xfrm>
          </p:grpSpPr>
          <p:sp>
            <p:nvSpPr>
              <p:cNvPr id="23" name="Bogen 22">
                <a:extLst>
                  <a:ext uri="{FF2B5EF4-FFF2-40B4-BE49-F238E27FC236}">
                    <a16:creationId xmlns:a16="http://schemas.microsoft.com/office/drawing/2014/main" id="{8166F97D-59F2-D66C-AD95-E3FB42A2C105}"/>
                  </a:ext>
                </a:extLst>
              </p:cNvPr>
              <p:cNvSpPr/>
              <p:nvPr/>
            </p:nvSpPr>
            <p:spPr>
              <a:xfrm>
                <a:off x="832268" y="745133"/>
                <a:ext cx="885825" cy="733425"/>
              </a:xfrm>
              <a:prstGeom prst="arc">
                <a:avLst>
                  <a:gd name="adj1" fmla="val 16349365"/>
                  <a:gd name="adj2" fmla="val 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AT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2F9CB824-DC4D-C232-E122-EE71E5D34233}"/>
                  </a:ext>
                </a:extLst>
              </p:cNvPr>
              <p:cNvCxnSpPr/>
              <p:nvPr/>
            </p:nvCxnSpPr>
            <p:spPr>
              <a:xfrm>
                <a:off x="1698529" y="1039234"/>
                <a:ext cx="27940" cy="1651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EB8DB91-42BE-FF66-750C-4DD09B30F64D}"/>
              </a:ext>
            </a:extLst>
          </p:cNvPr>
          <p:cNvGrpSpPr/>
          <p:nvPr/>
        </p:nvGrpSpPr>
        <p:grpSpPr>
          <a:xfrm>
            <a:off x="521770" y="6336444"/>
            <a:ext cx="1266534" cy="3546539"/>
            <a:chOff x="521770" y="6336444"/>
            <a:chExt cx="1266534" cy="3546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83D1C667-0DC0-CADA-3374-DB7FFB685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70" y="6336444"/>
              <a:ext cx="1154457" cy="3399576"/>
            </a:xfrm>
            <a:prstGeom prst="rect">
              <a:avLst/>
            </a:prstGeom>
          </p:spPr>
        </p:pic>
        <p:sp>
          <p:nvSpPr>
            <p:cNvPr id="14" name="Bogen 13">
              <a:extLst>
                <a:ext uri="{FF2B5EF4-FFF2-40B4-BE49-F238E27FC236}">
                  <a16:creationId xmlns:a16="http://schemas.microsoft.com/office/drawing/2014/main" id="{24A4299F-FDD1-42B0-6660-8F0F8D69FD50}"/>
                </a:ext>
              </a:extLst>
            </p:cNvPr>
            <p:cNvSpPr/>
            <p:nvPr/>
          </p:nvSpPr>
          <p:spPr>
            <a:xfrm>
              <a:off x="873904" y="7219067"/>
              <a:ext cx="914400" cy="914400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16B7BD3E-088D-4A66-D7E1-2ED684DD5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1601" y="7219067"/>
              <a:ext cx="19352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058CFDBA-F90A-A1FB-8D68-F4354FBDFDDE}"/>
                </a:ext>
              </a:extLst>
            </p:cNvPr>
            <p:cNvSpPr txBox="1"/>
            <p:nvPr/>
          </p:nvSpPr>
          <p:spPr>
            <a:xfrm>
              <a:off x="656153" y="9513651"/>
              <a:ext cx="4625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  <p:pic>
        <p:nvPicPr>
          <p:cNvPr id="32" name="Grafik 31">
            <a:extLst>
              <a:ext uri="{FF2B5EF4-FFF2-40B4-BE49-F238E27FC236}">
                <a16:creationId xmlns:a16="http://schemas.microsoft.com/office/drawing/2014/main" id="{EFC5BC7A-8B9E-3808-9079-757C921B98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0305" y="1155271"/>
            <a:ext cx="1024217" cy="2365453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4B3CE921-26AD-BFA0-901B-845FD10C2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0353" y="4315570"/>
            <a:ext cx="1024217" cy="236545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5B5A117-195D-4790-C8F9-4ABC78C0D8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029" y="4445794"/>
            <a:ext cx="1971241" cy="2230926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3A58DA63-F1F5-ED8E-4BDB-629D769996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980" y="7383202"/>
            <a:ext cx="1047975" cy="2363853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5A25406-D55B-852F-D2BC-321734C42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2252746-834F-6863-B2A8-74F456416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DEB1281-AAE0-C89D-228B-1695A113B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3087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242</Words>
  <Application>Microsoft Office PowerPoint</Application>
  <PresentationFormat>Benutzerdefiniert</PresentationFormat>
  <Paragraphs>45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Franz Mauthner</cp:lastModifiedBy>
  <cp:revision>22</cp:revision>
  <dcterms:created xsi:type="dcterms:W3CDTF">2022-10-10T16:33:36Z</dcterms:created>
  <dcterms:modified xsi:type="dcterms:W3CDTF">2022-11-06T16:34:28Z</dcterms:modified>
</cp:coreProperties>
</file>