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6" r:id="rId2"/>
    <p:sldId id="257" r:id="rId3"/>
    <p:sldId id="258" r:id="rId4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2394" y="-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20AC9D-E94A-4FBF-A641-079FDBC1F5AE}" type="datetimeFigureOut">
              <a:rPr lang="de-AT" smtClean="0"/>
              <a:t>25.11.2022</a:t>
            </a:fld>
            <a:endParaRPr lang="de-AT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AT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A4F7C9-5ADE-4091-AF52-9A3869427052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649411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25.11.2022</a:t>
            </a:r>
            <a:endParaRPr lang="de-A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dirty="0"/>
              <a:t>Mauthner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320266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25.11.2022</a:t>
            </a:r>
            <a:endParaRPr lang="de-A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dirty="0"/>
              <a:t>Mauthner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8414749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25.11.2022</a:t>
            </a:r>
            <a:endParaRPr lang="de-A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dirty="0"/>
              <a:t>Mauthner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709208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25.11.2022</a:t>
            </a:r>
            <a:endParaRPr lang="de-A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dirty="0"/>
              <a:t>Mauthner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005929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25.11.2022</a:t>
            </a:r>
            <a:endParaRPr lang="de-A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dirty="0"/>
              <a:t>Mauthner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442545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25.11.2022</a:t>
            </a:r>
            <a:endParaRPr lang="de-AT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dirty="0"/>
              <a:t>Mauthner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979498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25.11.2022</a:t>
            </a:r>
            <a:endParaRPr lang="de-AT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dirty="0"/>
              <a:t>Mauthner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3599479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25.11.2022</a:t>
            </a:r>
            <a:endParaRPr lang="de-AT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dirty="0"/>
              <a:t>Mauthner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7018356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25.11.2022</a:t>
            </a:r>
            <a:endParaRPr lang="de-AT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dirty="0"/>
              <a:t>Mauthner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603292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25.11.2022</a:t>
            </a:r>
            <a:endParaRPr lang="de-AT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dirty="0"/>
              <a:t>Mauthner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6000517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25.11.2022</a:t>
            </a:r>
            <a:endParaRPr lang="de-AT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dirty="0"/>
              <a:t>Mauthner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5200138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25.11.2022</a:t>
            </a:r>
            <a:endParaRPr lang="de-A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AT" dirty="0"/>
              <a:t>Mauthner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906C08-9122-4DCD-9887-FE6431EC6A4E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886404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8">
            <a:extLst>
              <a:ext uri="{FF2B5EF4-FFF2-40B4-BE49-F238E27FC236}">
                <a16:creationId xmlns:a16="http://schemas.microsoft.com/office/drawing/2014/main" id="{AD8EB93B-4D2F-9996-C107-04993F022F61}"/>
              </a:ext>
            </a:extLst>
          </p:cNvPr>
          <p:cNvSpPr txBox="1"/>
          <p:nvPr/>
        </p:nvSpPr>
        <p:spPr>
          <a:xfrm>
            <a:off x="2541587" y="1027190"/>
            <a:ext cx="2634261" cy="1844799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/>
              <a:t>Das Instrument hängt an der Fagottschnur von links oben nach rechts unten vor dem Körper.  Die linke Hand liegt in Griffstellung auf dem Instrument.</a:t>
            </a:r>
            <a:endParaRPr lang="de-AT" sz="1100" b="1" dirty="0">
              <a:solidFill>
                <a:srgbClr val="00B05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b="1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 4. Takt wird der Tambourstab auf die rechte Seite gebracht.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Dies gilt als Aviso zum Vorbringen der Instrumente</a:t>
            </a:r>
          </a:p>
        </p:txBody>
      </p:sp>
      <p:sp>
        <p:nvSpPr>
          <p:cNvPr id="7" name="Textfeld 23">
            <a:extLst>
              <a:ext uri="{FF2B5EF4-FFF2-40B4-BE49-F238E27FC236}">
                <a16:creationId xmlns:a16="http://schemas.microsoft.com/office/drawing/2014/main" id="{D6AECA0F-B3BE-AFC5-1C93-EF8922CA7708}"/>
              </a:ext>
            </a:extLst>
          </p:cNvPr>
          <p:cNvSpPr txBox="1"/>
          <p:nvPr/>
        </p:nvSpPr>
        <p:spPr>
          <a:xfrm>
            <a:off x="2710529" y="333401"/>
            <a:ext cx="2155939" cy="238399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Ansetzen der Instrumente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feld 43">
            <a:extLst>
              <a:ext uri="{FF2B5EF4-FFF2-40B4-BE49-F238E27FC236}">
                <a16:creationId xmlns:a16="http://schemas.microsoft.com/office/drawing/2014/main" id="{C7E8F041-6DC0-67CB-ECD6-0B2B6842A571}"/>
              </a:ext>
            </a:extLst>
          </p:cNvPr>
          <p:cNvSpPr txBox="1"/>
          <p:nvPr/>
        </p:nvSpPr>
        <p:spPr>
          <a:xfrm>
            <a:off x="5759086" y="793871"/>
            <a:ext cx="1081927" cy="276225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Grundstellung</a:t>
            </a:r>
          </a:p>
        </p:txBody>
      </p:sp>
      <p:grpSp>
        <p:nvGrpSpPr>
          <p:cNvPr id="23" name="Gruppieren 22">
            <a:extLst>
              <a:ext uri="{FF2B5EF4-FFF2-40B4-BE49-F238E27FC236}">
                <a16:creationId xmlns:a16="http://schemas.microsoft.com/office/drawing/2014/main" id="{3E00FE3B-9ADE-E445-3C7D-90471BFA0D2E}"/>
              </a:ext>
            </a:extLst>
          </p:cNvPr>
          <p:cNvGrpSpPr/>
          <p:nvPr/>
        </p:nvGrpSpPr>
        <p:grpSpPr>
          <a:xfrm>
            <a:off x="618411" y="571800"/>
            <a:ext cx="1405176" cy="2619375"/>
            <a:chOff x="729921" y="571800"/>
            <a:chExt cx="1405176" cy="2619375"/>
          </a:xfrm>
        </p:grpSpPr>
        <p:pic>
          <p:nvPicPr>
            <p:cNvPr id="4" name="Grafik 3">
              <a:extLst>
                <a:ext uri="{FF2B5EF4-FFF2-40B4-BE49-F238E27FC236}">
                  <a16:creationId xmlns:a16="http://schemas.microsoft.com/office/drawing/2014/main" id="{C641EAC8-E1C3-E0F9-C2C6-64EA31CCEC3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697" y="571800"/>
              <a:ext cx="1295400" cy="2619375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9" name="Gerade Verbindung mit Pfeil 8">
              <a:extLst>
                <a:ext uri="{FF2B5EF4-FFF2-40B4-BE49-F238E27FC236}">
                  <a16:creationId xmlns:a16="http://schemas.microsoft.com/office/drawing/2014/main" id="{01DFE6EA-3AE4-99A0-25B8-1C47F1E06548}"/>
                </a:ext>
              </a:extLst>
            </p:cNvPr>
            <p:cNvCxnSpPr/>
            <p:nvPr/>
          </p:nvCxnSpPr>
          <p:spPr>
            <a:xfrm flipH="1">
              <a:off x="729921" y="2121426"/>
              <a:ext cx="447675" cy="9525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feld 9">
            <a:extLst>
              <a:ext uri="{FF2B5EF4-FFF2-40B4-BE49-F238E27FC236}">
                <a16:creationId xmlns:a16="http://schemas.microsoft.com/office/drawing/2014/main" id="{C1EB030F-B9B8-292C-5629-5C10161B3784}"/>
              </a:ext>
            </a:extLst>
          </p:cNvPr>
          <p:cNvSpPr txBox="1"/>
          <p:nvPr/>
        </p:nvSpPr>
        <p:spPr>
          <a:xfrm>
            <a:off x="2541588" y="4329577"/>
            <a:ext cx="2476500" cy="1362885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Tempo 1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b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 5. Takt wird der Tambourstab nach innen in die Grundstellung gebracht</a:t>
            </a:r>
            <a:r>
              <a:rPr lang="de-AT" sz="1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/>
              <a:t>Die rechte Hand geht in Griffstellung.  Das Instrument bleibt in der gleichen Lage.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grpSp>
        <p:nvGrpSpPr>
          <p:cNvPr id="27" name="Gruppieren 26">
            <a:extLst>
              <a:ext uri="{FF2B5EF4-FFF2-40B4-BE49-F238E27FC236}">
                <a16:creationId xmlns:a16="http://schemas.microsoft.com/office/drawing/2014/main" id="{4B2FC2E0-C993-3502-C922-4A21DDFC62AD}"/>
              </a:ext>
            </a:extLst>
          </p:cNvPr>
          <p:cNvGrpSpPr/>
          <p:nvPr/>
        </p:nvGrpSpPr>
        <p:grpSpPr>
          <a:xfrm>
            <a:off x="1060932" y="6594938"/>
            <a:ext cx="1536409" cy="2619375"/>
            <a:chOff x="1005178" y="6840260"/>
            <a:chExt cx="1295400" cy="2454697"/>
          </a:xfrm>
        </p:grpSpPr>
        <p:pic>
          <p:nvPicPr>
            <p:cNvPr id="14" name="Bild 5">
              <a:extLst>
                <a:ext uri="{FF2B5EF4-FFF2-40B4-BE49-F238E27FC236}">
                  <a16:creationId xmlns:a16="http://schemas.microsoft.com/office/drawing/2014/main" id="{17A7C244-281C-4AA7-8DAC-938A3989F3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5178" y="6840260"/>
              <a:ext cx="1295400" cy="2454697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6" name="Gruppieren 15">
              <a:extLst>
                <a:ext uri="{FF2B5EF4-FFF2-40B4-BE49-F238E27FC236}">
                  <a16:creationId xmlns:a16="http://schemas.microsoft.com/office/drawing/2014/main" id="{969856CB-ABD8-AFC9-B06C-085CDD85F909}"/>
                </a:ext>
              </a:extLst>
            </p:cNvPr>
            <p:cNvGrpSpPr/>
            <p:nvPr/>
          </p:nvGrpSpPr>
          <p:grpSpPr>
            <a:xfrm>
              <a:off x="1180213" y="7030959"/>
              <a:ext cx="503555" cy="390525"/>
              <a:chOff x="0" y="0"/>
              <a:chExt cx="514423" cy="400951"/>
            </a:xfrm>
          </p:grpSpPr>
          <p:sp>
            <p:nvSpPr>
              <p:cNvPr id="17" name="Bogen 154">
                <a:extLst>
                  <a:ext uri="{FF2B5EF4-FFF2-40B4-BE49-F238E27FC236}">
                    <a16:creationId xmlns:a16="http://schemas.microsoft.com/office/drawing/2014/main" id="{CBA8DBC8-8F06-9CFB-DEA1-5B4FA9A65087}"/>
                  </a:ext>
                </a:extLst>
              </p:cNvPr>
              <p:cNvSpPr/>
              <p:nvPr/>
            </p:nvSpPr>
            <p:spPr>
              <a:xfrm rot="18751602">
                <a:off x="56736" y="-56736"/>
                <a:ext cx="400951" cy="514423"/>
              </a:xfrm>
              <a:custGeom>
                <a:avLst/>
                <a:gdLst>
                  <a:gd name="f0" fmla="val 10800000"/>
                  <a:gd name="f1" fmla="val 5400000"/>
                  <a:gd name="f2" fmla="val 16200000"/>
                  <a:gd name="f3" fmla="val 180"/>
                  <a:gd name="f4" fmla="val w"/>
                  <a:gd name="f5" fmla="val h"/>
                  <a:gd name="f6" fmla="val ss"/>
                  <a:gd name="f7" fmla="val 0"/>
                  <a:gd name="f8" fmla="*/ 5419351 1 1725033"/>
                  <a:gd name="f9" fmla="+- 0 0 1"/>
                  <a:gd name="f10" fmla="val 177"/>
                  <a:gd name="f11" fmla="val 270"/>
                  <a:gd name="f12" fmla="+- 0 0 -267"/>
                  <a:gd name="f13" fmla="+- 0 0 -223"/>
                  <a:gd name="f14" fmla="+- 0 0 -180"/>
                  <a:gd name="f15" fmla="abs f4"/>
                  <a:gd name="f16" fmla="abs f5"/>
                  <a:gd name="f17" fmla="abs f6"/>
                  <a:gd name="f18" fmla="+- 0 0 f10"/>
                  <a:gd name="f19" fmla="+- 0 0 f11"/>
                  <a:gd name="f20" fmla="*/ f12 f0 1"/>
                  <a:gd name="f21" fmla="*/ f13 f0 1"/>
                  <a:gd name="f22" fmla="*/ f14 f0 1"/>
                  <a:gd name="f23" fmla="?: f15 f4 1"/>
                  <a:gd name="f24" fmla="?: f16 f5 1"/>
                  <a:gd name="f25" fmla="?: f17 f6 1"/>
                  <a:gd name="f26" fmla="*/ f18 f0 1"/>
                  <a:gd name="f27" fmla="*/ f19 f0 1"/>
                  <a:gd name="f28" fmla="*/ f20 1 f3"/>
                  <a:gd name="f29" fmla="*/ f21 1 f3"/>
                  <a:gd name="f30" fmla="*/ f22 1 f3"/>
                  <a:gd name="f31" fmla="*/ f23 1 21600"/>
                  <a:gd name="f32" fmla="*/ f24 1 21600"/>
                  <a:gd name="f33" fmla="*/ 21600 f23 1"/>
                  <a:gd name="f34" fmla="*/ 21600 f24 1"/>
                  <a:gd name="f35" fmla="*/ f26 1 f3"/>
                  <a:gd name="f36" fmla="*/ f27 1 f3"/>
                  <a:gd name="f37" fmla="+- f28 0 f1"/>
                  <a:gd name="f38" fmla="+- f29 0 f1"/>
                  <a:gd name="f39" fmla="+- f30 0 f1"/>
                  <a:gd name="f40" fmla="min f32 f31"/>
                  <a:gd name="f41" fmla="*/ f33 1 f25"/>
                  <a:gd name="f42" fmla="*/ f34 1 f25"/>
                  <a:gd name="f43" fmla="+- f35 0 f1"/>
                  <a:gd name="f44" fmla="+- f36 0 f1"/>
                  <a:gd name="f45" fmla="val f41"/>
                  <a:gd name="f46" fmla="val f42"/>
                  <a:gd name="f47" fmla="+- 0 0 f43"/>
                  <a:gd name="f48" fmla="+- 0 0 f44"/>
                  <a:gd name="f49" fmla="+- f46 0 f7"/>
                  <a:gd name="f50" fmla="+- f45 0 f7"/>
                  <a:gd name="f51" fmla="+- f48 0 f47"/>
                  <a:gd name="f52" fmla="+- f47 f1 0"/>
                  <a:gd name="f53" fmla="+- f48 f1 0"/>
                  <a:gd name="f54" fmla="+- 21600000 0 f47"/>
                  <a:gd name="f55" fmla="+- f1 0 f47"/>
                  <a:gd name="f56" fmla="+- 27000000 0 f47"/>
                  <a:gd name="f57" fmla="+- f0 0 f47"/>
                  <a:gd name="f58" fmla="+- 32400000 0 f47"/>
                  <a:gd name="f59" fmla="+- f2 0 f47"/>
                  <a:gd name="f60" fmla="+- 37800000 0 f47"/>
                  <a:gd name="f61" fmla="*/ f49 1 2"/>
                  <a:gd name="f62" fmla="*/ f50 1 2"/>
                  <a:gd name="f63" fmla="+- f51 21600000 0"/>
                  <a:gd name="f64" fmla="?: f55 f55 f56"/>
                  <a:gd name="f65" fmla="?: f57 f57 f58"/>
                  <a:gd name="f66" fmla="?: f59 f59 f60"/>
                  <a:gd name="f67" fmla="*/ f52 f8 1"/>
                  <a:gd name="f68" fmla="*/ f53 f8 1"/>
                  <a:gd name="f69" fmla="+- f7 f61 0"/>
                  <a:gd name="f70" fmla="+- f7 f62 0"/>
                  <a:gd name="f71" fmla="?: f51 f51 f63"/>
                  <a:gd name="f72" fmla="*/ f67 1 f0"/>
                  <a:gd name="f73" fmla="*/ f68 1 f0"/>
                  <a:gd name="f74" fmla="*/ f62 f40 1"/>
                  <a:gd name="f75" fmla="*/ f61 f40 1"/>
                  <a:gd name="f76" fmla="+- f71 0 f54"/>
                  <a:gd name="f77" fmla="+- f71 0 f64"/>
                  <a:gd name="f78" fmla="+- f71 0 f65"/>
                  <a:gd name="f79" fmla="+- f71 0 f66"/>
                  <a:gd name="f80" fmla="+- 0 0 f72"/>
                  <a:gd name="f81" fmla="+- 0 0 f73"/>
                  <a:gd name="f82" fmla="*/ f70 f40 1"/>
                  <a:gd name="f83" fmla="*/ f69 f40 1"/>
                  <a:gd name="f84" fmla="+- 0 0 f80"/>
                  <a:gd name="f85" fmla="+- 0 0 f81"/>
                  <a:gd name="f86" fmla="*/ f84 f0 1"/>
                  <a:gd name="f87" fmla="*/ f85 f0 1"/>
                  <a:gd name="f88" fmla="*/ f86 1 f8"/>
                  <a:gd name="f89" fmla="*/ f87 1 f8"/>
                  <a:gd name="f90" fmla="+- f88 0 f1"/>
                  <a:gd name="f91" fmla="+- f89 0 f1"/>
                  <a:gd name="f92" fmla="sin 1 f90"/>
                  <a:gd name="f93" fmla="cos 1 f90"/>
                  <a:gd name="f94" fmla="sin 1 f91"/>
                  <a:gd name="f95" fmla="cos 1 f91"/>
                  <a:gd name="f96" fmla="+- 0 0 f92"/>
                  <a:gd name="f97" fmla="+- 0 0 f93"/>
                  <a:gd name="f98" fmla="+- 0 0 f94"/>
                  <a:gd name="f99" fmla="+- 0 0 f95"/>
                  <a:gd name="f100" fmla="+- 0 0 f96"/>
                  <a:gd name="f101" fmla="+- 0 0 f97"/>
                  <a:gd name="f102" fmla="+- 0 0 f98"/>
                  <a:gd name="f103" fmla="+- 0 0 f99"/>
                  <a:gd name="f104" fmla="val f100"/>
                  <a:gd name="f105" fmla="val f101"/>
                  <a:gd name="f106" fmla="val f102"/>
                  <a:gd name="f107" fmla="val f103"/>
                  <a:gd name="f108" fmla="*/ f104 f62 1"/>
                  <a:gd name="f109" fmla="*/ f105 f61 1"/>
                  <a:gd name="f110" fmla="*/ f106 f62 1"/>
                  <a:gd name="f111" fmla="*/ f107 f61 1"/>
                  <a:gd name="f112" fmla="+- 0 0 f109"/>
                  <a:gd name="f113" fmla="+- 0 0 f108"/>
                  <a:gd name="f114" fmla="+- 0 0 f111"/>
                  <a:gd name="f115" fmla="+- 0 0 f110"/>
                  <a:gd name="f116" fmla="+- 0 0 f112"/>
                  <a:gd name="f117" fmla="+- 0 0 f113"/>
                  <a:gd name="f118" fmla="+- 0 0 f114"/>
                  <a:gd name="f119" fmla="+- 0 0 f115"/>
                  <a:gd name="f120" fmla="at2 f116 f117"/>
                  <a:gd name="f121" fmla="at2 f118 f119"/>
                  <a:gd name="f122" fmla="+- f120 f1 0"/>
                  <a:gd name="f123" fmla="+- f121 f1 0"/>
                  <a:gd name="f124" fmla="*/ f122 f8 1"/>
                  <a:gd name="f125" fmla="*/ f123 f8 1"/>
                  <a:gd name="f126" fmla="*/ f124 1 f0"/>
                  <a:gd name="f127" fmla="*/ f125 1 f0"/>
                  <a:gd name="f128" fmla="+- 0 0 f126"/>
                  <a:gd name="f129" fmla="+- 0 0 f127"/>
                  <a:gd name="f130" fmla="val f128"/>
                  <a:gd name="f131" fmla="val f129"/>
                  <a:gd name="f132" fmla="+- 0 0 f130"/>
                  <a:gd name="f133" fmla="+- 0 0 f131"/>
                  <a:gd name="f134" fmla="*/ f132 f0 1"/>
                  <a:gd name="f135" fmla="*/ f133 f0 1"/>
                  <a:gd name="f136" fmla="*/ f134 1 f8"/>
                  <a:gd name="f137" fmla="*/ f135 1 f8"/>
                  <a:gd name="f138" fmla="+- f136 0 f1"/>
                  <a:gd name="f139" fmla="+- f137 0 f1"/>
                  <a:gd name="f140" fmla="+- f138 f1 0"/>
                  <a:gd name="f141" fmla="+- f139 f1 0"/>
                  <a:gd name="f142" fmla="*/ f140 f8 1"/>
                  <a:gd name="f143" fmla="*/ f141 f8 1"/>
                  <a:gd name="f144" fmla="*/ f142 1 f0"/>
                  <a:gd name="f145" fmla="*/ f143 1 f0"/>
                  <a:gd name="f146" fmla="+- 0 0 f144"/>
                  <a:gd name="f147" fmla="+- 0 0 f145"/>
                  <a:gd name="f148" fmla="+- 0 0 f146"/>
                  <a:gd name="f149" fmla="+- 0 0 f147"/>
                  <a:gd name="f150" fmla="*/ f148 f0 1"/>
                  <a:gd name="f151" fmla="*/ f149 f0 1"/>
                  <a:gd name="f152" fmla="*/ f150 1 f8"/>
                  <a:gd name="f153" fmla="*/ f151 1 f8"/>
                  <a:gd name="f154" fmla="+- f152 0 f1"/>
                  <a:gd name="f155" fmla="+- f153 0 f1"/>
                  <a:gd name="f156" fmla="cos 1 f154"/>
                  <a:gd name="f157" fmla="sin 1 f154"/>
                  <a:gd name="f158" fmla="cos 1 f155"/>
                  <a:gd name="f159" fmla="sin 1 f155"/>
                  <a:gd name="f160" fmla="+- 0 0 f156"/>
                  <a:gd name="f161" fmla="+- 0 0 f157"/>
                  <a:gd name="f162" fmla="+- 0 0 f158"/>
                  <a:gd name="f163" fmla="+- 0 0 f159"/>
                  <a:gd name="f164" fmla="+- 0 0 f160"/>
                  <a:gd name="f165" fmla="+- 0 0 f161"/>
                  <a:gd name="f166" fmla="+- 0 0 f162"/>
                  <a:gd name="f167" fmla="+- 0 0 f163"/>
                  <a:gd name="f168" fmla="val f164"/>
                  <a:gd name="f169" fmla="val f165"/>
                  <a:gd name="f170" fmla="val f166"/>
                  <a:gd name="f171" fmla="val f167"/>
                  <a:gd name="f172" fmla="+- 0 0 f168"/>
                  <a:gd name="f173" fmla="+- 0 0 f169"/>
                  <a:gd name="f174" fmla="+- 0 0 f170"/>
                  <a:gd name="f175" fmla="+- 0 0 f171"/>
                  <a:gd name="f176" fmla="*/ f9 f172 1"/>
                  <a:gd name="f177" fmla="*/ f9 f173 1"/>
                  <a:gd name="f178" fmla="*/ f9 f174 1"/>
                  <a:gd name="f179" fmla="*/ f9 f175 1"/>
                  <a:gd name="f180" fmla="*/ f176 f62 1"/>
                  <a:gd name="f181" fmla="*/ f177 f61 1"/>
                  <a:gd name="f182" fmla="*/ f178 f62 1"/>
                  <a:gd name="f183" fmla="*/ f179 f61 1"/>
                  <a:gd name="f184" fmla="+- f70 f180 0"/>
                  <a:gd name="f185" fmla="+- f69 f181 0"/>
                  <a:gd name="f186" fmla="+- f70 f182 0"/>
                  <a:gd name="f187" fmla="+- f69 f183 0"/>
                  <a:gd name="f188" fmla="max f184 f186"/>
                  <a:gd name="f189" fmla="max f185 f187"/>
                  <a:gd name="f190" fmla="min f184 f186"/>
                  <a:gd name="f191" fmla="min f185 f187"/>
                  <a:gd name="f192" fmla="*/ f184 f40 1"/>
                  <a:gd name="f193" fmla="*/ f185 f40 1"/>
                  <a:gd name="f194" fmla="*/ f186 f40 1"/>
                  <a:gd name="f195" fmla="*/ f187 f40 1"/>
                  <a:gd name="f196" fmla="?: f76 f45 f188"/>
                  <a:gd name="f197" fmla="?: f77 f46 f189"/>
                  <a:gd name="f198" fmla="?: f78 f7 f190"/>
                  <a:gd name="f199" fmla="?: f79 f7 f191"/>
                  <a:gd name="f200" fmla="*/ f198 f40 1"/>
                  <a:gd name="f201" fmla="*/ f199 f40 1"/>
                  <a:gd name="f202" fmla="*/ f196 f40 1"/>
                  <a:gd name="f203" fmla="*/ f197 f40 1"/>
                </a:gdLst>
                <a:ahLst/>
                <a:cxnLst>
                  <a:cxn ang="3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7">
                    <a:pos x="f192" y="f193"/>
                  </a:cxn>
                  <a:cxn ang="f38">
                    <a:pos x="f82" y="f83"/>
                  </a:cxn>
                  <a:cxn ang="f39">
                    <a:pos x="f194" y="f195"/>
                  </a:cxn>
                </a:cxnLst>
                <a:rect l="f200" t="f201" r="f202" b="f203"/>
                <a:pathLst>
                  <a:path stroke="0">
                    <a:moveTo>
                      <a:pt x="f192" y="f193"/>
                    </a:moveTo>
                    <a:arcTo wR="f74" hR="f75" stAng="f47" swAng="f71"/>
                    <a:lnTo>
                      <a:pt x="f82" y="f83"/>
                    </a:lnTo>
                    <a:close/>
                  </a:path>
                  <a:path fill="none">
                    <a:moveTo>
                      <a:pt x="f192" y="f193"/>
                    </a:moveTo>
                    <a:arcTo wR="f74" hR="f75" stAng="f47" swAng="f71"/>
                  </a:path>
                </a:pathLst>
              </a:custGeom>
              <a:noFill/>
              <a:ln w="9528">
                <a:solidFill>
                  <a:srgbClr val="FF0000"/>
                </a:solidFill>
                <a:prstDash val="solid"/>
              </a:ln>
            </p:spPr>
            <p:txBody>
              <a:bodyPr vert="horz" wrap="square" lIns="91440" tIns="45720" rIns="91440" bIns="45720" anchor="ctr" anchorCtr="1" compatLnSpc="1"/>
              <a:lstStyle/>
              <a:p>
                <a:endParaRPr lang="de-AT" dirty="0"/>
              </a:p>
            </p:txBody>
          </p:sp>
          <p:cxnSp>
            <p:nvCxnSpPr>
              <p:cNvPr id="18" name="Gerade Verbindung mit Pfeil 17">
                <a:extLst>
                  <a:ext uri="{FF2B5EF4-FFF2-40B4-BE49-F238E27FC236}">
                    <a16:creationId xmlns:a16="http://schemas.microsoft.com/office/drawing/2014/main" id="{D55A1509-12CF-19CD-91CB-F414867B3729}"/>
                  </a:ext>
                </a:extLst>
              </p:cNvPr>
              <p:cNvCxnSpPr/>
              <p:nvPr/>
            </p:nvCxnSpPr>
            <p:spPr>
              <a:xfrm rot="18751602">
                <a:off x="400119" y="49553"/>
                <a:ext cx="0" cy="19588"/>
              </a:xfrm>
              <a:prstGeom prst="straightConnector1">
                <a:avLst/>
              </a:prstGeom>
              <a:noFill/>
              <a:ln w="9528">
                <a:solidFill>
                  <a:srgbClr val="FF0000"/>
                </a:solidFill>
                <a:prstDash val="solid"/>
                <a:tailEnd type="arrow"/>
              </a:ln>
            </p:spPr>
          </p:cxnSp>
          <p:cxnSp>
            <p:nvCxnSpPr>
              <p:cNvPr id="19" name="Gerade Verbindung mit Pfeil 18">
                <a:extLst>
                  <a:ext uri="{FF2B5EF4-FFF2-40B4-BE49-F238E27FC236}">
                    <a16:creationId xmlns:a16="http://schemas.microsoft.com/office/drawing/2014/main" id="{A4D72D16-E7FA-063E-6F60-7B07ACCFF384}"/>
                  </a:ext>
                </a:extLst>
              </p:cNvPr>
              <p:cNvCxnSpPr/>
              <p:nvPr/>
            </p:nvCxnSpPr>
            <p:spPr>
              <a:xfrm rot="18751602" flipH="1" flipV="1">
                <a:off x="27508" y="48598"/>
                <a:ext cx="40343" cy="284"/>
              </a:xfrm>
              <a:prstGeom prst="straightConnector1">
                <a:avLst/>
              </a:prstGeom>
              <a:noFill/>
              <a:ln w="9528">
                <a:solidFill>
                  <a:srgbClr val="FF0000"/>
                </a:solidFill>
                <a:prstDash val="solid"/>
                <a:tailEnd type="arrow"/>
              </a:ln>
            </p:spPr>
          </p:cxnSp>
        </p:grpSp>
      </p:grp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4736FBA8-023F-9954-D576-70D70523F295}"/>
              </a:ext>
            </a:extLst>
          </p:cNvPr>
          <p:cNvGrpSpPr/>
          <p:nvPr/>
        </p:nvGrpSpPr>
        <p:grpSpPr>
          <a:xfrm>
            <a:off x="597585" y="3733728"/>
            <a:ext cx="1380046" cy="2322830"/>
            <a:chOff x="782417" y="3733728"/>
            <a:chExt cx="1380046" cy="2322830"/>
          </a:xfrm>
        </p:grpSpPr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DA4DC4E9-9793-6A36-4764-1C205453D9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5663" y="3733728"/>
              <a:ext cx="1066800" cy="2322830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20" name="Gerade Verbindung mit Pfeil 19">
              <a:extLst>
                <a:ext uri="{FF2B5EF4-FFF2-40B4-BE49-F238E27FC236}">
                  <a16:creationId xmlns:a16="http://schemas.microsoft.com/office/drawing/2014/main" id="{B0FA5A71-BE6C-B66B-B127-84E0F4157A92}"/>
                </a:ext>
              </a:extLst>
            </p:cNvPr>
            <p:cNvCxnSpPr/>
            <p:nvPr/>
          </p:nvCxnSpPr>
          <p:spPr>
            <a:xfrm>
              <a:off x="782417" y="4722956"/>
              <a:ext cx="431165" cy="9525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feld 10">
            <a:extLst>
              <a:ext uri="{FF2B5EF4-FFF2-40B4-BE49-F238E27FC236}">
                <a16:creationId xmlns:a16="http://schemas.microsoft.com/office/drawing/2014/main" id="{53F04809-AA7E-6110-6C78-4D442C1B24C7}"/>
              </a:ext>
            </a:extLst>
          </p:cNvPr>
          <p:cNvSpPr txBox="1"/>
          <p:nvPr/>
        </p:nvSpPr>
        <p:spPr>
          <a:xfrm>
            <a:off x="2541587" y="7226221"/>
            <a:ext cx="2476500" cy="1676239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Tempo 2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 6. Takt erfolgt das ruckartige Schwenken des Tambourstabes nach links u. zurück.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Leertempo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000000"/>
                </a:solidFill>
                <a:effectLst/>
              </a:rPr>
              <a:t>Instrument und Hände bleiben in der gleichen Lage</a:t>
            </a:r>
            <a:r>
              <a:rPr lang="de-AT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F336816F-60F7-7D32-D90D-201F606B3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25.11.2022</a:t>
            </a:r>
            <a:endParaRPr lang="de-AT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C63B80E-03FF-7728-5019-E10215DDE8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dirty="0"/>
              <a:t>Mauthner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D2AAFD6-E571-BCCC-0A4D-91ED36E6CB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1</a:t>
            </a:fld>
            <a:endParaRPr lang="de-AT" dirty="0"/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DEA082A6-C141-F19D-698A-3AA72B77906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3147" y="1070096"/>
            <a:ext cx="1066800" cy="2091765"/>
          </a:xfrm>
          <a:prstGeom prst="rect">
            <a:avLst/>
          </a:prstGeom>
        </p:spPr>
      </p:pic>
      <p:pic>
        <p:nvPicPr>
          <p:cNvPr id="28" name="Grafik 27">
            <a:extLst>
              <a:ext uri="{FF2B5EF4-FFF2-40B4-BE49-F238E27FC236}">
                <a16:creationId xmlns:a16="http://schemas.microsoft.com/office/drawing/2014/main" id="{50772F5D-6DF2-A10C-8E06-CFF21DC52EC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3147" y="3845208"/>
            <a:ext cx="1066800" cy="2177143"/>
          </a:xfrm>
          <a:prstGeom prst="rect">
            <a:avLst/>
          </a:prstGeom>
        </p:spPr>
      </p:pic>
      <p:pic>
        <p:nvPicPr>
          <p:cNvPr id="29" name="Grafik 28">
            <a:extLst>
              <a:ext uri="{FF2B5EF4-FFF2-40B4-BE49-F238E27FC236}">
                <a16:creationId xmlns:a16="http://schemas.microsoft.com/office/drawing/2014/main" id="{41D7B5C9-0364-1852-B5C0-0F22487B18B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3147" y="6980196"/>
            <a:ext cx="1066800" cy="217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4606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11">
            <a:extLst>
              <a:ext uri="{FF2B5EF4-FFF2-40B4-BE49-F238E27FC236}">
                <a16:creationId xmlns:a16="http://schemas.microsoft.com/office/drawing/2014/main" id="{AD638366-6006-6B19-326E-29B2ACB8733C}"/>
              </a:ext>
            </a:extLst>
          </p:cNvPr>
          <p:cNvSpPr txBox="1"/>
          <p:nvPr/>
        </p:nvSpPr>
        <p:spPr>
          <a:xfrm>
            <a:off x="2464314" y="1620690"/>
            <a:ext cx="2476500" cy="1488270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Tempo 3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b="1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 7. Takt wird der Tambourstab hochgestoßen.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Gleichzeitig setzen alle Musiker ihre Instrumente an.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Spielstellung</a:t>
            </a:r>
            <a:endParaRPr lang="de-AT" sz="11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65F52B1D-4469-42EE-DDEA-68B031E4C509}"/>
              </a:ext>
            </a:extLst>
          </p:cNvPr>
          <p:cNvGrpSpPr/>
          <p:nvPr/>
        </p:nvGrpSpPr>
        <p:grpSpPr>
          <a:xfrm>
            <a:off x="372451" y="522748"/>
            <a:ext cx="1657832" cy="3235803"/>
            <a:chOff x="372451" y="522748"/>
            <a:chExt cx="1657832" cy="3235803"/>
          </a:xfrm>
        </p:grpSpPr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112F60A8-E640-F705-9432-F67ACEE4E50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2451" y="522748"/>
              <a:ext cx="1657832" cy="3235803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7" name="Gerade Verbindung mit Pfeil 6">
              <a:extLst>
                <a:ext uri="{FF2B5EF4-FFF2-40B4-BE49-F238E27FC236}">
                  <a16:creationId xmlns:a16="http://schemas.microsoft.com/office/drawing/2014/main" id="{5683E063-4DC5-6CFE-A4B3-37269F2DF17A}"/>
                </a:ext>
              </a:extLst>
            </p:cNvPr>
            <p:cNvCxnSpPr/>
            <p:nvPr/>
          </p:nvCxnSpPr>
          <p:spPr>
            <a:xfrm flipH="1" flipV="1">
              <a:off x="934661" y="891133"/>
              <a:ext cx="257175" cy="419100"/>
            </a:xfrm>
            <a:prstGeom prst="straightConnector1">
              <a:avLst/>
            </a:prstGeom>
            <a:noFill/>
            <a:ln w="6350" cap="flat" cmpd="sng" algn="ctr">
              <a:solidFill>
                <a:srgbClr val="FF0000"/>
              </a:solidFill>
              <a:prstDash val="solid"/>
              <a:miter lim="800000"/>
              <a:tailEnd type="triangle"/>
            </a:ln>
            <a:effectLst/>
          </p:spPr>
        </p:cxnSp>
      </p:grpSp>
      <p:grpSp>
        <p:nvGrpSpPr>
          <p:cNvPr id="20" name="Gruppieren 19">
            <a:extLst>
              <a:ext uri="{FF2B5EF4-FFF2-40B4-BE49-F238E27FC236}">
                <a16:creationId xmlns:a16="http://schemas.microsoft.com/office/drawing/2014/main" id="{010B485F-D892-D930-D311-A9DA56010DD6}"/>
              </a:ext>
            </a:extLst>
          </p:cNvPr>
          <p:cNvGrpSpPr/>
          <p:nvPr/>
        </p:nvGrpSpPr>
        <p:grpSpPr>
          <a:xfrm>
            <a:off x="1260475" y="4923857"/>
            <a:ext cx="5038725" cy="3273832"/>
            <a:chOff x="1260475" y="4679156"/>
            <a:chExt cx="5038725" cy="3273832"/>
          </a:xfrm>
        </p:grpSpPr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5F51CD5D-F2FC-9CCC-3A57-ADDF640FAD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84287" y="4679156"/>
              <a:ext cx="4991100" cy="1333500"/>
            </a:xfrm>
            <a:prstGeom prst="rect">
              <a:avLst/>
            </a:prstGeom>
          </p:spPr>
        </p:pic>
        <p:sp>
          <p:nvSpPr>
            <p:cNvPr id="9" name="Textfeld 14">
              <a:extLst>
                <a:ext uri="{FF2B5EF4-FFF2-40B4-BE49-F238E27FC236}">
                  <a16:creationId xmlns:a16="http://schemas.microsoft.com/office/drawing/2014/main" id="{B7E0472F-32A9-A421-496C-1AB83914C69A}"/>
                </a:ext>
              </a:extLst>
            </p:cNvPr>
            <p:cNvSpPr txBox="1"/>
            <p:nvPr/>
          </p:nvSpPr>
          <p:spPr>
            <a:xfrm>
              <a:off x="1490918" y="5980929"/>
              <a:ext cx="1381125" cy="29527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1.Takt</a:t>
              </a:r>
            </a:p>
          </p:txBody>
        </p:sp>
        <p:sp>
          <p:nvSpPr>
            <p:cNvPr id="10" name="Textfeld 15">
              <a:extLst>
                <a:ext uri="{FF2B5EF4-FFF2-40B4-BE49-F238E27FC236}">
                  <a16:creationId xmlns:a16="http://schemas.microsoft.com/office/drawing/2014/main" id="{506403A3-C8CF-F772-AB36-04A291EED4AF}"/>
                </a:ext>
              </a:extLst>
            </p:cNvPr>
            <p:cNvSpPr txBox="1"/>
            <p:nvPr/>
          </p:nvSpPr>
          <p:spPr>
            <a:xfrm>
              <a:off x="2877794" y="5980928"/>
              <a:ext cx="1028700" cy="29527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2.Takt</a:t>
              </a:r>
            </a:p>
          </p:txBody>
        </p:sp>
        <p:sp>
          <p:nvSpPr>
            <p:cNvPr id="12" name="Textfeld 16">
              <a:extLst>
                <a:ext uri="{FF2B5EF4-FFF2-40B4-BE49-F238E27FC236}">
                  <a16:creationId xmlns:a16="http://schemas.microsoft.com/office/drawing/2014/main" id="{8DB2AB61-3478-8BE5-809A-60AB19C24CB6}"/>
                </a:ext>
              </a:extLst>
            </p:cNvPr>
            <p:cNvSpPr txBox="1"/>
            <p:nvPr/>
          </p:nvSpPr>
          <p:spPr>
            <a:xfrm>
              <a:off x="3909781" y="5980928"/>
              <a:ext cx="1152525" cy="29527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3.Takt</a:t>
              </a:r>
            </a:p>
          </p:txBody>
        </p:sp>
        <p:sp>
          <p:nvSpPr>
            <p:cNvPr id="14" name="Textfeld 17">
              <a:extLst>
                <a:ext uri="{FF2B5EF4-FFF2-40B4-BE49-F238E27FC236}">
                  <a16:creationId xmlns:a16="http://schemas.microsoft.com/office/drawing/2014/main" id="{6C96232D-6279-F623-3010-F441441F1A53}"/>
                </a:ext>
              </a:extLst>
            </p:cNvPr>
            <p:cNvSpPr txBox="1"/>
            <p:nvPr/>
          </p:nvSpPr>
          <p:spPr>
            <a:xfrm>
              <a:off x="5069255" y="5980927"/>
              <a:ext cx="1019175" cy="295275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4.Takt</a:t>
              </a:r>
              <a:endPara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pic>
          <p:nvPicPr>
            <p:cNvPr id="15" name="Grafik 14">
              <a:extLst>
                <a:ext uri="{FF2B5EF4-FFF2-40B4-BE49-F238E27FC236}">
                  <a16:creationId xmlns:a16="http://schemas.microsoft.com/office/drawing/2014/main" id="{9E7ACE9E-880A-2E12-0D36-F229805B4A9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60475" y="6740446"/>
              <a:ext cx="5038725" cy="971550"/>
            </a:xfrm>
            <a:prstGeom prst="rect">
              <a:avLst/>
            </a:prstGeom>
          </p:spPr>
        </p:pic>
        <p:sp>
          <p:nvSpPr>
            <p:cNvPr id="16" name="Textfeld 18">
              <a:extLst>
                <a:ext uri="{FF2B5EF4-FFF2-40B4-BE49-F238E27FC236}">
                  <a16:creationId xmlns:a16="http://schemas.microsoft.com/office/drawing/2014/main" id="{BF68B710-C58E-CA81-5536-4773DC1753B0}"/>
                </a:ext>
              </a:extLst>
            </p:cNvPr>
            <p:cNvSpPr txBox="1"/>
            <p:nvPr/>
          </p:nvSpPr>
          <p:spPr>
            <a:xfrm>
              <a:off x="1524850" y="7655623"/>
              <a:ext cx="1247775" cy="295275"/>
            </a:xfrm>
            <a:prstGeom prst="rect">
              <a:avLst/>
            </a:prstGeom>
            <a:solidFill>
              <a:srgbClr val="0070C0"/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5.Takt</a:t>
              </a:r>
              <a:endPara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Textfeld 19">
              <a:extLst>
                <a:ext uri="{FF2B5EF4-FFF2-40B4-BE49-F238E27FC236}">
                  <a16:creationId xmlns:a16="http://schemas.microsoft.com/office/drawing/2014/main" id="{743F1971-284A-F43A-0A37-A97165894B85}"/>
                </a:ext>
              </a:extLst>
            </p:cNvPr>
            <p:cNvSpPr txBox="1"/>
            <p:nvPr/>
          </p:nvSpPr>
          <p:spPr>
            <a:xfrm>
              <a:off x="2778376" y="7654511"/>
              <a:ext cx="1247775" cy="295275"/>
            </a:xfrm>
            <a:prstGeom prst="rect">
              <a:avLst/>
            </a:prstGeom>
            <a:solidFill>
              <a:srgbClr val="C00000"/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6.Takt</a:t>
              </a:r>
              <a:endPara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Textfeld 21">
              <a:extLst>
                <a:ext uri="{FF2B5EF4-FFF2-40B4-BE49-F238E27FC236}">
                  <a16:creationId xmlns:a16="http://schemas.microsoft.com/office/drawing/2014/main" id="{D808CB86-4BB4-53A9-2ABD-54E4C05A1C06}"/>
                </a:ext>
              </a:extLst>
            </p:cNvPr>
            <p:cNvSpPr txBox="1"/>
            <p:nvPr/>
          </p:nvSpPr>
          <p:spPr>
            <a:xfrm>
              <a:off x="4030756" y="7657713"/>
              <a:ext cx="933450" cy="295275"/>
            </a:xfrm>
            <a:prstGeom prst="rect">
              <a:avLst/>
            </a:prstGeom>
            <a:solidFill>
              <a:srgbClr val="7030A0"/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7.Takt</a:t>
              </a:r>
              <a:endPara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Textfeld 22">
              <a:extLst>
                <a:ext uri="{FF2B5EF4-FFF2-40B4-BE49-F238E27FC236}">
                  <a16:creationId xmlns:a16="http://schemas.microsoft.com/office/drawing/2014/main" id="{1F13B439-7804-4DE7-81DD-8AF7D90A44DF}"/>
                </a:ext>
              </a:extLst>
            </p:cNvPr>
            <p:cNvSpPr txBox="1"/>
            <p:nvPr/>
          </p:nvSpPr>
          <p:spPr>
            <a:xfrm>
              <a:off x="4968705" y="7656089"/>
              <a:ext cx="1143000" cy="29527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8.Takt</a:t>
              </a:r>
            </a:p>
          </p:txBody>
        </p:sp>
      </p:grpSp>
      <p:sp>
        <p:nvSpPr>
          <p:cNvPr id="2" name="Rechteck 1">
            <a:extLst>
              <a:ext uri="{FF2B5EF4-FFF2-40B4-BE49-F238E27FC236}">
                <a16:creationId xmlns:a16="http://schemas.microsoft.com/office/drawing/2014/main" id="{901C009A-14E0-A4B1-02E3-37D257A6EA73}"/>
              </a:ext>
            </a:extLst>
          </p:cNvPr>
          <p:cNvSpPr/>
          <p:nvPr/>
        </p:nvSpPr>
        <p:spPr>
          <a:xfrm>
            <a:off x="6199517" y="7683260"/>
            <a:ext cx="75870" cy="2734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dirty="0"/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A2827F12-AAA3-BA51-7471-89FAD13D6C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25.11.2022</a:t>
            </a:r>
            <a:endParaRPr lang="de-AT" dirty="0"/>
          </a:p>
        </p:txBody>
      </p:sp>
      <p:sp>
        <p:nvSpPr>
          <p:cNvPr id="13" name="Fußzeilenplatzhalter 12">
            <a:extLst>
              <a:ext uri="{FF2B5EF4-FFF2-40B4-BE49-F238E27FC236}">
                <a16:creationId xmlns:a16="http://schemas.microsoft.com/office/drawing/2014/main" id="{738D5D89-7789-A665-0A1A-F6B1C5D27C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dirty="0"/>
              <a:t>Mauthner</a:t>
            </a:r>
          </a:p>
        </p:txBody>
      </p:sp>
      <p:sp>
        <p:nvSpPr>
          <p:cNvPr id="21" name="Foliennummernplatzhalter 20">
            <a:extLst>
              <a:ext uri="{FF2B5EF4-FFF2-40B4-BE49-F238E27FC236}">
                <a16:creationId xmlns:a16="http://schemas.microsoft.com/office/drawing/2014/main" id="{C824E3F7-F979-FB04-B9BF-2C4D81921D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2</a:t>
            </a:fld>
            <a:endParaRPr lang="de-AT" dirty="0"/>
          </a:p>
        </p:txBody>
      </p:sp>
      <p:pic>
        <p:nvPicPr>
          <p:cNvPr id="23" name="Grafik 22">
            <a:extLst>
              <a:ext uri="{FF2B5EF4-FFF2-40B4-BE49-F238E27FC236}">
                <a16:creationId xmlns:a16="http://schemas.microsoft.com/office/drawing/2014/main" id="{29012EB1-58B9-AA13-C6FD-1966950648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4958" y="1166187"/>
            <a:ext cx="825814" cy="2477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1707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24">
            <a:extLst>
              <a:ext uri="{FF2B5EF4-FFF2-40B4-BE49-F238E27FC236}">
                <a16:creationId xmlns:a16="http://schemas.microsoft.com/office/drawing/2014/main" id="{79B5C4B7-2042-73F0-F710-04DD194C256A}"/>
              </a:ext>
            </a:extLst>
          </p:cNvPr>
          <p:cNvSpPr txBox="1"/>
          <p:nvPr/>
        </p:nvSpPr>
        <p:spPr>
          <a:xfrm>
            <a:off x="2742565" y="513708"/>
            <a:ext cx="2074545" cy="314325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Absetzen der Instrumente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feld 29">
            <a:extLst>
              <a:ext uri="{FF2B5EF4-FFF2-40B4-BE49-F238E27FC236}">
                <a16:creationId xmlns:a16="http://schemas.microsoft.com/office/drawing/2014/main" id="{83722D47-BE03-650F-71C1-4025E772E703}"/>
              </a:ext>
            </a:extLst>
          </p:cNvPr>
          <p:cNvSpPr txBox="1"/>
          <p:nvPr/>
        </p:nvSpPr>
        <p:spPr>
          <a:xfrm>
            <a:off x="2541588" y="1830643"/>
            <a:ext cx="2476500" cy="1466850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Tempo 1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Nach Beendigung des Marsches wird im nächsten Takt auf „eins“ der Tambourstab heruntergenommen.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Gleichzeitig setzen die Musiker ihr Instrument vor die Körpermitte ab.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8" name="Textfeld 30">
            <a:extLst>
              <a:ext uri="{FF2B5EF4-FFF2-40B4-BE49-F238E27FC236}">
                <a16:creationId xmlns:a16="http://schemas.microsoft.com/office/drawing/2014/main" id="{7DBADF2A-C875-2590-42B4-D54ABCC6710B}"/>
              </a:ext>
            </a:extLst>
          </p:cNvPr>
          <p:cNvSpPr txBox="1"/>
          <p:nvPr/>
        </p:nvSpPr>
        <p:spPr>
          <a:xfrm>
            <a:off x="2541588" y="4707731"/>
            <a:ext cx="2476500" cy="1543050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Tempo 2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 nächsten Takt auf „eins“ wird der Tambourstab gedreht.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Leertempo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Instrument und Hände bleiben in der gleichen Lage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25B5A117-195D-4790-C8F9-4ABC78C0D8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029" y="4445794"/>
            <a:ext cx="1806899" cy="2044934"/>
          </a:xfrm>
          <a:prstGeom prst="rect">
            <a:avLst/>
          </a:prstGeom>
        </p:spPr>
      </p:pic>
      <p:sp>
        <p:nvSpPr>
          <p:cNvPr id="12" name="Textfeld 31">
            <a:extLst>
              <a:ext uri="{FF2B5EF4-FFF2-40B4-BE49-F238E27FC236}">
                <a16:creationId xmlns:a16="http://schemas.microsoft.com/office/drawing/2014/main" id="{F4947D11-CB18-D387-53DC-6E6C10BC619F}"/>
              </a:ext>
            </a:extLst>
          </p:cNvPr>
          <p:cNvSpPr txBox="1"/>
          <p:nvPr/>
        </p:nvSpPr>
        <p:spPr>
          <a:xfrm>
            <a:off x="2541588" y="7785248"/>
            <a:ext cx="2476500" cy="1384510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Tempo 3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 nächsten Takt auf „eins“ wird der Tambourstab in die Grundstellung gebracht.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Die rechte Hand geht aus der Griffstellung an die rechte Körperseite.</a:t>
            </a:r>
          </a:p>
        </p:txBody>
      </p: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7EFE99C9-A3DF-D29B-FBA0-3FEF4F46D3FF}"/>
              </a:ext>
            </a:extLst>
          </p:cNvPr>
          <p:cNvGrpSpPr/>
          <p:nvPr/>
        </p:nvGrpSpPr>
        <p:grpSpPr>
          <a:xfrm>
            <a:off x="666232" y="4054854"/>
            <a:ext cx="912715" cy="733425"/>
            <a:chOff x="666232" y="4054854"/>
            <a:chExt cx="912715" cy="733425"/>
          </a:xfrm>
        </p:grpSpPr>
        <p:sp>
          <p:nvSpPr>
            <p:cNvPr id="20" name="Bogen 19">
              <a:extLst>
                <a:ext uri="{FF2B5EF4-FFF2-40B4-BE49-F238E27FC236}">
                  <a16:creationId xmlns:a16="http://schemas.microsoft.com/office/drawing/2014/main" id="{C7A5CE1A-237F-7978-3EE4-81C9E5DB5759}"/>
                </a:ext>
              </a:extLst>
            </p:cNvPr>
            <p:cNvSpPr/>
            <p:nvPr/>
          </p:nvSpPr>
          <p:spPr>
            <a:xfrm>
              <a:off x="693122" y="4054854"/>
              <a:ext cx="885825" cy="733425"/>
            </a:xfrm>
            <a:prstGeom prst="arc">
              <a:avLst>
                <a:gd name="adj1" fmla="val 11151721"/>
                <a:gd name="adj2" fmla="val 0"/>
              </a:avLst>
            </a:prstGeom>
            <a:noFill/>
            <a:ln w="635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AT" dirty="0"/>
            </a:p>
          </p:txBody>
        </p:sp>
        <p:cxnSp>
          <p:nvCxnSpPr>
            <p:cNvPr id="21" name="Gerade Verbindung mit Pfeil 20">
              <a:extLst>
                <a:ext uri="{FF2B5EF4-FFF2-40B4-BE49-F238E27FC236}">
                  <a16:creationId xmlns:a16="http://schemas.microsoft.com/office/drawing/2014/main" id="{977076BE-C491-69E4-0E00-DCF9575B10AE}"/>
                </a:ext>
              </a:extLst>
            </p:cNvPr>
            <p:cNvCxnSpPr/>
            <p:nvPr/>
          </p:nvCxnSpPr>
          <p:spPr>
            <a:xfrm rot="20700000" flipH="1">
              <a:off x="666232" y="4359776"/>
              <a:ext cx="45085" cy="83820"/>
            </a:xfrm>
            <a:prstGeom prst="straightConnector1">
              <a:avLst/>
            </a:prstGeom>
            <a:noFill/>
            <a:ln w="6350" cap="flat" cmpd="sng" algn="ctr">
              <a:solidFill>
                <a:srgbClr val="FF0000"/>
              </a:solidFill>
              <a:prstDash val="solid"/>
              <a:miter lim="800000"/>
              <a:tailEnd type="triangle"/>
            </a:ln>
            <a:effectLst/>
          </p:spPr>
        </p:cxnSp>
      </p:grp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8DF0E910-41D8-3015-8DC9-88457B0EC191}"/>
              </a:ext>
            </a:extLst>
          </p:cNvPr>
          <p:cNvGrpSpPr/>
          <p:nvPr/>
        </p:nvGrpSpPr>
        <p:grpSpPr>
          <a:xfrm>
            <a:off x="564525" y="1250972"/>
            <a:ext cx="1868577" cy="2472763"/>
            <a:chOff x="673011" y="1250972"/>
            <a:chExt cx="1868577" cy="2472763"/>
          </a:xfrm>
        </p:grpSpPr>
        <p:pic>
          <p:nvPicPr>
            <p:cNvPr id="6" name="Grafik 5">
              <a:extLst>
                <a:ext uri="{FF2B5EF4-FFF2-40B4-BE49-F238E27FC236}">
                  <a16:creationId xmlns:a16="http://schemas.microsoft.com/office/drawing/2014/main" id="{0DC133E9-086C-7424-7A68-0AED3A0165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73011" y="1439919"/>
              <a:ext cx="1868577" cy="2283816"/>
            </a:xfrm>
            <a:prstGeom prst="rect">
              <a:avLst/>
            </a:prstGeom>
          </p:spPr>
        </p:pic>
        <p:grpSp>
          <p:nvGrpSpPr>
            <p:cNvPr id="25" name="Gruppieren 24">
              <a:extLst>
                <a:ext uri="{FF2B5EF4-FFF2-40B4-BE49-F238E27FC236}">
                  <a16:creationId xmlns:a16="http://schemas.microsoft.com/office/drawing/2014/main" id="{FF43A18F-DFB9-18B4-E46E-49B80A3E47AB}"/>
                </a:ext>
              </a:extLst>
            </p:cNvPr>
            <p:cNvGrpSpPr/>
            <p:nvPr/>
          </p:nvGrpSpPr>
          <p:grpSpPr>
            <a:xfrm>
              <a:off x="991540" y="1250972"/>
              <a:ext cx="894201" cy="733425"/>
              <a:chOff x="832268" y="745133"/>
              <a:chExt cx="894201" cy="733425"/>
            </a:xfrm>
          </p:grpSpPr>
          <p:sp>
            <p:nvSpPr>
              <p:cNvPr id="23" name="Bogen 22">
                <a:extLst>
                  <a:ext uri="{FF2B5EF4-FFF2-40B4-BE49-F238E27FC236}">
                    <a16:creationId xmlns:a16="http://schemas.microsoft.com/office/drawing/2014/main" id="{8166F97D-59F2-D66C-AD95-E3FB42A2C105}"/>
                  </a:ext>
                </a:extLst>
              </p:cNvPr>
              <p:cNvSpPr/>
              <p:nvPr/>
            </p:nvSpPr>
            <p:spPr>
              <a:xfrm>
                <a:off x="832268" y="745133"/>
                <a:ext cx="885825" cy="733425"/>
              </a:xfrm>
              <a:prstGeom prst="arc">
                <a:avLst>
                  <a:gd name="adj1" fmla="val 16349365"/>
                  <a:gd name="adj2" fmla="val 0"/>
                </a:avLst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AT" dirty="0"/>
              </a:p>
            </p:txBody>
          </p:sp>
          <p:cxnSp>
            <p:nvCxnSpPr>
              <p:cNvPr id="24" name="Gerade Verbindung mit Pfeil 23">
                <a:extLst>
                  <a:ext uri="{FF2B5EF4-FFF2-40B4-BE49-F238E27FC236}">
                    <a16:creationId xmlns:a16="http://schemas.microsoft.com/office/drawing/2014/main" id="{2F9CB824-DC4D-C232-E122-EE71E5D34233}"/>
                  </a:ext>
                </a:extLst>
              </p:cNvPr>
              <p:cNvCxnSpPr/>
              <p:nvPr/>
            </p:nvCxnSpPr>
            <p:spPr>
              <a:xfrm>
                <a:off x="1698529" y="1039234"/>
                <a:ext cx="27940" cy="165100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9" name="Gruppieren 28">
            <a:extLst>
              <a:ext uri="{FF2B5EF4-FFF2-40B4-BE49-F238E27FC236}">
                <a16:creationId xmlns:a16="http://schemas.microsoft.com/office/drawing/2014/main" id="{DEB8DB91-42BE-FF66-750C-4DD09B30F64D}"/>
              </a:ext>
            </a:extLst>
          </p:cNvPr>
          <p:cNvGrpSpPr/>
          <p:nvPr/>
        </p:nvGrpSpPr>
        <p:grpSpPr>
          <a:xfrm>
            <a:off x="521770" y="6336444"/>
            <a:ext cx="1266534" cy="3546539"/>
            <a:chOff x="521770" y="6336444"/>
            <a:chExt cx="1266534" cy="3546539"/>
          </a:xfrm>
        </p:grpSpPr>
        <p:pic>
          <p:nvPicPr>
            <p:cNvPr id="27" name="Grafik 26">
              <a:extLst>
                <a:ext uri="{FF2B5EF4-FFF2-40B4-BE49-F238E27FC236}">
                  <a16:creationId xmlns:a16="http://schemas.microsoft.com/office/drawing/2014/main" id="{83D1C667-0DC0-CADA-3374-DB7FFB68529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770" y="6336444"/>
              <a:ext cx="1154457" cy="3399576"/>
            </a:xfrm>
            <a:prstGeom prst="rect">
              <a:avLst/>
            </a:prstGeom>
          </p:spPr>
        </p:pic>
        <p:sp>
          <p:nvSpPr>
            <p:cNvPr id="14" name="Bogen 13">
              <a:extLst>
                <a:ext uri="{FF2B5EF4-FFF2-40B4-BE49-F238E27FC236}">
                  <a16:creationId xmlns:a16="http://schemas.microsoft.com/office/drawing/2014/main" id="{24A4299F-FDD1-42B0-6660-8F0F8D69FD50}"/>
                </a:ext>
              </a:extLst>
            </p:cNvPr>
            <p:cNvSpPr/>
            <p:nvPr/>
          </p:nvSpPr>
          <p:spPr>
            <a:xfrm>
              <a:off x="873904" y="7219067"/>
              <a:ext cx="914400" cy="914400"/>
            </a:xfrm>
            <a:prstGeom prst="arc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AT" dirty="0"/>
            </a:p>
          </p:txBody>
        </p:sp>
        <p:cxnSp>
          <p:nvCxnSpPr>
            <p:cNvPr id="15" name="Gerade Verbindung mit Pfeil 14">
              <a:extLst>
                <a:ext uri="{FF2B5EF4-FFF2-40B4-BE49-F238E27FC236}">
                  <a16:creationId xmlns:a16="http://schemas.microsoft.com/office/drawing/2014/main" id="{16B7BD3E-088D-4A66-D7E1-2ED684DD5F2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21601" y="7219067"/>
              <a:ext cx="193522" cy="0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28" name="Textfeld 27">
              <a:extLst>
                <a:ext uri="{FF2B5EF4-FFF2-40B4-BE49-F238E27FC236}">
                  <a16:creationId xmlns:a16="http://schemas.microsoft.com/office/drawing/2014/main" id="{058CFDBA-F90A-A1FB-8D68-F4354FBDFDDE}"/>
                </a:ext>
              </a:extLst>
            </p:cNvPr>
            <p:cNvSpPr txBox="1"/>
            <p:nvPr/>
          </p:nvSpPr>
          <p:spPr>
            <a:xfrm>
              <a:off x="656153" y="9513651"/>
              <a:ext cx="462528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de-AT" dirty="0"/>
            </a:p>
          </p:txBody>
        </p:sp>
      </p:grp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BF4966D5-A20B-0BE1-7163-F0086934D5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25.11.2022</a:t>
            </a:r>
            <a:endParaRPr lang="de-AT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59230AA5-B9CB-9FC4-0B8A-4E8FDC525D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dirty="0"/>
              <a:t>Mauthner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65EAC5B1-7225-5939-6469-A9EA07F38B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3</a:t>
            </a:fld>
            <a:endParaRPr lang="de-AT" dirty="0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D41F221C-CFAC-6733-0525-4012B91CD3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3147" y="1463605"/>
            <a:ext cx="1066800" cy="2177143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57C3A7DE-5404-FC55-716A-0219AD2409D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3147" y="4232565"/>
            <a:ext cx="1066800" cy="2177143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38D641A5-193C-9EA8-8E90-81009126839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3147" y="7580105"/>
            <a:ext cx="1066800" cy="2091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8722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249</Words>
  <Application>Microsoft Office PowerPoint</Application>
  <PresentationFormat>Benutzerdefiniert</PresentationFormat>
  <Paragraphs>46</Paragraphs>
  <Slides>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Franz Mauthner</dc:creator>
  <cp:lastModifiedBy>Franz Mauthner</cp:lastModifiedBy>
  <cp:revision>13</cp:revision>
  <dcterms:created xsi:type="dcterms:W3CDTF">2022-10-10T16:33:36Z</dcterms:created>
  <dcterms:modified xsi:type="dcterms:W3CDTF">2022-11-25T10:12:20Z</dcterms:modified>
</cp:coreProperties>
</file>